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</p:sldIdLst>
  <p:sldSz cx="9144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9" name="Shape 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6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3" name="Shape 67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</a:defRPr>
            </a:pPr>
          </a:p>
        </p:txBody>
      </p:sp>
      <p:sp>
        <p:nvSpPr>
          <p:cNvPr id="24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and Content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77"/>
          <p:cNvSpPr/>
          <p:nvPr/>
        </p:nvSpPr>
        <p:spPr>
          <a:xfrm>
            <a:off x="-1" y="6418964"/>
            <a:ext cx="9155743" cy="457748"/>
          </a:xfrm>
          <a:prstGeom prst="rect">
            <a:avLst/>
          </a:prstGeom>
          <a:solidFill>
            <a:srgbClr val="1D1A3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3" name="Title Text"/>
          <p:cNvSpPr txBox="1"/>
          <p:nvPr>
            <p:ph type="title"/>
          </p:nvPr>
        </p:nvSpPr>
        <p:spPr>
          <a:xfrm>
            <a:off x="304800" y="0"/>
            <a:ext cx="5470527" cy="653854"/>
          </a:xfrm>
          <a:prstGeom prst="rect">
            <a:avLst/>
          </a:prstGeom>
        </p:spPr>
        <p:txBody>
          <a:bodyPr/>
          <a:lstStyle>
            <a:lvl1pPr>
              <a:defRPr sz="2400">
                <a:solidFill>
                  <a:srgbClr val="000000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34" name="Shape 80"/>
          <p:cNvSpPr/>
          <p:nvPr/>
        </p:nvSpPr>
        <p:spPr>
          <a:xfrm>
            <a:off x="0" y="653854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0" showMasterPhAnim="1">
  <p:cSld name="Title Only"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40404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1D1A36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3" name="Shape 53"/>
          <p:cNvSpPr/>
          <p:nvPr/>
        </p:nvSpPr>
        <p:spPr>
          <a:xfrm>
            <a:off x="426889" y="3737612"/>
            <a:ext cx="6335864" cy="34292"/>
          </a:xfrm>
          <a:prstGeom prst="rect">
            <a:avLst/>
          </a:prstGeom>
          <a:solidFill>
            <a:srgbClr val="FFFFFF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 sz="13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" name="Shape 54"/>
          <p:cNvSpPr txBox="1"/>
          <p:nvPr/>
        </p:nvSpPr>
        <p:spPr>
          <a:xfrm>
            <a:off x="426889" y="4019051"/>
            <a:ext cx="3535512" cy="34008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4290" tIns="34290" rIns="34290" bIns="34290" anchor="ctr">
            <a:normAutofit fontScale="100000" lnSpcReduction="0"/>
          </a:bodyPr>
          <a:lstStyle>
            <a:lvl1pPr>
              <a:lnSpc>
                <a:spcPct val="90000"/>
              </a:lnSpc>
              <a:defRPr b="1" sz="19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The Coding Bootcamp</a:t>
            </a:r>
          </a:p>
        </p:txBody>
      </p:sp>
      <p:sp>
        <p:nvSpPr>
          <p:cNvPr id="5" name="Title Text"/>
          <p:cNvSpPr txBox="1"/>
          <p:nvPr>
            <p:ph type="title"/>
          </p:nvPr>
        </p:nvSpPr>
        <p:spPr>
          <a:xfrm>
            <a:off x="390606" y="2953542"/>
            <a:ext cx="8229601" cy="87186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6" name="Body Level One…"/>
          <p:cNvSpPr txBox="1"/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" name="Slide Number"/>
          <p:cNvSpPr txBox="1"/>
          <p:nvPr>
            <p:ph type="sldNum" sz="quarter" idx="2"/>
          </p:nvPr>
        </p:nvSpPr>
        <p:spPr>
          <a:xfrm>
            <a:off x="4419600" y="6172200"/>
            <a:ext cx="21336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9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0" strike="noStrike" sz="4100" u="none">
          <a:ln>
            <a:noFill/>
          </a:ln>
          <a:solidFill>
            <a:srgbClr val="FFFFFF"/>
          </a:solidFill>
          <a:uFillTx/>
          <a:latin typeface="Arial"/>
          <a:ea typeface="Arial"/>
          <a:cs typeface="Arial"/>
          <a:sym typeface="Arial"/>
        </a:defRPr>
      </a:lvl9pPr>
    </p:titleStyle>
    <p:bodyStyle>
      <a:lvl1pPr marL="257175" marR="0" indent="-257175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1pPr>
      <a:lvl2pPr marL="587827" marR="0" indent="-244928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2pPr>
      <a:lvl3pPr marL="914400" marR="0" indent="-22860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3pPr>
      <a:lvl4pPr marL="1303019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–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4pPr>
      <a:lvl5pPr marL="1645920" marR="0" indent="-274319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»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5pPr>
      <a:lvl6pPr marL="19888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6pPr>
      <a:lvl7pPr marL="23317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7pPr>
      <a:lvl8pPr marL="26746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8pPr>
      <a:lvl9pPr marL="3017520" marR="0" indent="-274320" algn="l" defTabSz="685800" rtl="0" latinLnBrk="0">
        <a:lnSpc>
          <a:spcPct val="100000"/>
        </a:lnSpc>
        <a:spcBef>
          <a:spcPts val="5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4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Calibri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9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3.tif"/><Relationship Id="rId4" Type="http://schemas.openxmlformats.org/officeDocument/2006/relationships/image" Target="../media/image4.tif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Relationship Id="rId3" Type="http://schemas.openxmlformats.org/officeDocument/2006/relationships/image" Target="../media/image3.tif"/><Relationship Id="rId4" Type="http://schemas.openxmlformats.org/officeDocument/2006/relationships/image" Target="../media/image2.tif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2.tif"/><Relationship Id="rId4" Type="http://schemas.openxmlformats.org/officeDocument/2006/relationships/image" Target="../media/image4.tif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tif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tif"/><Relationship Id="rId3" Type="http://schemas.openxmlformats.org/officeDocument/2006/relationships/image" Target="../media/image4.tif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5.tif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tif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4.tif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6.tif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tif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2.tif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Relationship Id="rId3" Type="http://schemas.openxmlformats.org/officeDocument/2006/relationships/image" Target="../media/image4.tif"/><Relationship Id="rId4" Type="http://schemas.openxmlformats.org/officeDocument/2006/relationships/image" Target="../media/image3.tif"/><Relationship Id="rId5" Type="http://schemas.openxmlformats.org/officeDocument/2006/relationships/image" Target="../media/image2.tif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3.tif"/><Relationship Id="rId4" Type="http://schemas.openxmlformats.org/officeDocument/2006/relationships/image" Target="../media/image2.tif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Relationship Id="rId3" Type="http://schemas.openxmlformats.org/officeDocument/2006/relationships/image" Target="../media/image1.gif"/><Relationship Id="rId4" Type="http://schemas.openxmlformats.org/officeDocument/2006/relationships/image" Target="../media/image3.tif"/><Relationship Id="rId5" Type="http://schemas.openxmlformats.org/officeDocument/2006/relationships/image" Target="../media/image2.tif"/><Relationship Id="rId6" Type="http://schemas.openxmlformats.org/officeDocument/2006/relationships/image" Target="../media/image4.tif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w3schools.com/tags/" TargetMode="External"/></Relationships>

</file>

<file path=ppt/slides/_rels/slide4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5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/Relationships>

</file>

<file path=ppt/slides/_rels/slide5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
</file>

<file path=ppt/slides/_rels/slide5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12.png"/></Relationships>

</file>

<file path=ppt/slides/_rels/slide5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5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5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6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Relationship Id="rId3" Type="http://schemas.openxmlformats.org/officeDocument/2006/relationships/image" Target="../media/image17.png"/></Relationships>

</file>

<file path=ppt/slides/_rels/slide6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8.png"/></Relationships>

</file>

<file path=ppt/slides/_rels/slide6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
</file>

<file path=ppt/slides/_rels/slide6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0.png"/></Relationships>

</file>

<file path=ppt/slides/_rels/slide6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Relationship Id="rId3" Type="http://schemas.openxmlformats.org/officeDocument/2006/relationships/hyperlink" Target="https://www.youtube.com/watch?v=kMBinXTCrXI&amp;list=PLgJ8UgkiorCnMLsUevoQRxH8t9bt7ne14&amp;index=2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
</file>

<file path=ppt/slides/_rels/slide7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214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>
            <a:lvl1pPr>
              <a:defRPr i="1"/>
            </a:lvl1pPr>
          </a:lstStyle>
          <a:p>
            <a:pPr/>
            <a:r>
              <a:t>Git’n Pro with HTML/CSS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23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Collaborative Coding</a:t>
            </a:r>
          </a:p>
        </p:txBody>
      </p:sp>
      <p:pic>
        <p:nvPicPr>
          <p:cNvPr id="83" name="image5.png" descr="image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550282"/>
            <a:ext cx="9144000" cy="4478919"/>
          </a:xfrm>
          <a:prstGeom prst="rect">
            <a:avLst/>
          </a:prstGeom>
          <a:ln w="12700">
            <a:miter lim="400000"/>
          </a:ln>
        </p:spPr>
      </p:pic>
      <p:sp>
        <p:nvSpPr>
          <p:cNvPr id="84" name="Shape 241"/>
          <p:cNvSpPr txBox="1"/>
          <p:nvPr/>
        </p:nvSpPr>
        <p:spPr>
          <a:xfrm>
            <a:off x="152398" y="4952998"/>
            <a:ext cx="8882745" cy="1239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Modern web development is </a:t>
            </a:r>
            <a:r>
              <a:rPr i="1" u="sng"/>
              <a:t>highly</a:t>
            </a:r>
            <a:r>
              <a:t> collaborative.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Teams are often extremely large and separated across the country — or planet.</a:t>
            </a:r>
          </a:p>
          <a:p>
            <a:pPr marL="285750" indent="-285750"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Apps sometimes comprise hundreds or even thousands of files.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243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The Team’s Task</a:t>
            </a:r>
          </a:p>
        </p:txBody>
      </p:sp>
      <p:sp>
        <p:nvSpPr>
          <p:cNvPr id="87" name="Shape 245"/>
          <p:cNvSpPr txBox="1"/>
          <p:nvPr/>
        </p:nvSpPr>
        <p:spPr>
          <a:xfrm>
            <a:off x="3508028" y="3249927"/>
            <a:ext cx="2127939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Programming Team:</a:t>
            </a:r>
          </a:p>
        </p:txBody>
      </p:sp>
      <p:pic>
        <p:nvPicPr>
          <p:cNvPr id="88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598" y="3859526"/>
            <a:ext cx="18288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89" name="Picture 2" descr="Picture 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84419" y="3895264"/>
            <a:ext cx="1038565" cy="150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Picture 3" descr="Picture 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30986" y="3895264"/>
            <a:ext cx="1389448" cy="1667337"/>
          </a:xfrm>
          <a:prstGeom prst="rect">
            <a:avLst/>
          </a:prstGeom>
          <a:ln w="12700">
            <a:miter lim="400000"/>
          </a:ln>
        </p:spPr>
      </p:pic>
      <p:sp>
        <p:nvSpPr>
          <p:cNvPr id="91" name="Shape 254"/>
          <p:cNvSpPr txBox="1"/>
          <p:nvPr/>
        </p:nvSpPr>
        <p:spPr>
          <a:xfrm>
            <a:off x="1251220" y="5687174"/>
            <a:ext cx="107003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 Angelou</a:t>
            </a:r>
          </a:p>
        </p:txBody>
      </p:sp>
      <p:sp>
        <p:nvSpPr>
          <p:cNvPr id="92" name="Shape 254"/>
          <p:cNvSpPr txBox="1"/>
          <p:nvPr/>
        </p:nvSpPr>
        <p:spPr>
          <a:xfrm>
            <a:off x="4036116" y="5687174"/>
            <a:ext cx="976865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 Sexton</a:t>
            </a:r>
          </a:p>
        </p:txBody>
      </p:sp>
      <p:sp>
        <p:nvSpPr>
          <p:cNvPr id="93" name="Shape 254"/>
          <p:cNvSpPr txBox="1"/>
          <p:nvPr/>
        </p:nvSpPr>
        <p:spPr>
          <a:xfrm>
            <a:off x="6889826" y="5712850"/>
            <a:ext cx="1137451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Scott Heron</a:t>
            </a:r>
          </a:p>
        </p:txBody>
      </p:sp>
      <p:sp>
        <p:nvSpPr>
          <p:cNvPr id="94" name="Shape 244"/>
          <p:cNvSpPr txBox="1"/>
          <p:nvPr/>
        </p:nvSpPr>
        <p:spPr>
          <a:xfrm>
            <a:off x="297603" y="1344930"/>
            <a:ext cx="8548794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Task:  </a:t>
            </a:r>
            <a:r>
              <a:t>Make a list of creative works you’ve written in the past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25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Maya &amp; Gil make their edits</a:t>
            </a:r>
          </a:p>
        </p:txBody>
      </p:sp>
      <p:sp>
        <p:nvSpPr>
          <p:cNvPr id="97" name="Shape 252"/>
          <p:cNvSpPr/>
          <p:nvPr/>
        </p:nvSpPr>
        <p:spPr>
          <a:xfrm flipV="1">
            <a:off x="2057399" y="1499175"/>
            <a:ext cx="457203" cy="32793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98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896990"/>
            <a:ext cx="2514600" cy="2514602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Shape 254"/>
          <p:cNvSpPr txBox="1"/>
          <p:nvPr/>
        </p:nvSpPr>
        <p:spPr>
          <a:xfrm>
            <a:off x="2543174" y="1222177"/>
            <a:ext cx="1575079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sp>
        <p:nvSpPr>
          <p:cNvPr id="100" name="Shape 255"/>
          <p:cNvSpPr/>
          <p:nvPr/>
        </p:nvSpPr>
        <p:spPr>
          <a:xfrm flipV="1">
            <a:off x="2085974" y="4746997"/>
            <a:ext cx="457203" cy="327934"/>
          </a:xfrm>
          <a:prstGeom prst="line">
            <a:avLst/>
          </a:prstGeom>
          <a:ln w="6350">
            <a:solidFill>
              <a:srgbClr val="000000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01" name="Shape 256"/>
          <p:cNvSpPr txBox="1"/>
          <p:nvPr/>
        </p:nvSpPr>
        <p:spPr>
          <a:xfrm>
            <a:off x="2666999" y="4441533"/>
            <a:ext cx="1575079" cy="26425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2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Programming Away…</a:t>
            </a:r>
          </a:p>
        </p:txBody>
      </p:sp>
      <p:pic>
        <p:nvPicPr>
          <p:cNvPr id="10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34125" y="3700224"/>
            <a:ext cx="2514600" cy="2514603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258"/>
          <p:cNvSpPr txBox="1"/>
          <p:nvPr/>
        </p:nvSpPr>
        <p:spPr>
          <a:xfrm>
            <a:off x="4104471" y="2515762"/>
            <a:ext cx="1747535" cy="3506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Version</a:t>
            </a:r>
          </a:p>
        </p:txBody>
      </p:sp>
      <p:sp>
        <p:nvSpPr>
          <p:cNvPr id="104" name="Shape 259"/>
          <p:cNvSpPr txBox="1"/>
          <p:nvPr/>
        </p:nvSpPr>
        <p:spPr>
          <a:xfrm>
            <a:off x="4272355" y="5359313"/>
            <a:ext cx="1480537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Version</a:t>
            </a:r>
          </a:p>
        </p:txBody>
      </p:sp>
      <p:pic>
        <p:nvPicPr>
          <p:cNvPr id="105" name="Picture 13" descr="Picture 13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0039" y="1580082"/>
            <a:ext cx="1038565" cy="1507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Picture 14" descr="Picture 14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74955" y="4525645"/>
            <a:ext cx="1389447" cy="16673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262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Different Solutions</a:t>
            </a:r>
          </a:p>
        </p:txBody>
      </p:sp>
      <p:sp>
        <p:nvSpPr>
          <p:cNvPr id="109" name="Shape 265"/>
          <p:cNvSpPr txBox="1"/>
          <p:nvPr/>
        </p:nvSpPr>
        <p:spPr>
          <a:xfrm>
            <a:off x="112847" y="1250974"/>
            <a:ext cx="4080527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110" name="Shape 266"/>
          <p:cNvSpPr txBox="1"/>
          <p:nvPr/>
        </p:nvSpPr>
        <p:spPr>
          <a:xfrm>
            <a:off x="5212253" y="1250974"/>
            <a:ext cx="4471647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grpSp>
        <p:nvGrpSpPr>
          <p:cNvPr id="113" name="Group 269"/>
          <p:cNvGrpSpPr/>
          <p:nvPr/>
        </p:nvGrpSpPr>
        <p:grpSpPr>
          <a:xfrm>
            <a:off x="3416415" y="804384"/>
            <a:ext cx="1849607" cy="1399495"/>
            <a:chOff x="0" y="0"/>
            <a:chExt cx="1849605" cy="1399493"/>
          </a:xfrm>
        </p:grpSpPr>
        <p:sp>
          <p:nvSpPr>
            <p:cNvPr id="111" name="Shape 267"/>
            <p:cNvSpPr/>
            <p:nvPr/>
          </p:nvSpPr>
          <p:spPr>
            <a:xfrm>
              <a:off x="0" y="-1"/>
              <a:ext cx="1849606" cy="1399495"/>
            </a:xfrm>
            <a:prstGeom prst="leftRightArrow">
              <a:avLst>
                <a:gd name="adj1" fmla="val 32000"/>
                <a:gd name="adj2" fmla="val 39929"/>
              </a:avLst>
            </a:prstGeom>
            <a:solidFill>
              <a:srgbClr val="FF2600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indent="457200"/>
            </a:p>
          </p:txBody>
        </p:sp>
        <p:sp>
          <p:nvSpPr>
            <p:cNvPr id="112" name="Shape 268"/>
            <p:cNvSpPr txBox="1"/>
            <p:nvPr/>
          </p:nvSpPr>
          <p:spPr>
            <a:xfrm>
              <a:off x="178817" y="387326"/>
              <a:ext cx="1491972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 lvl="1" indent="457200"/>
              <a:r>
                <a:t>        Different</a:t>
              </a:r>
            </a:p>
          </p:txBody>
        </p:sp>
      </p:grpSp>
      <p:pic>
        <p:nvPicPr>
          <p:cNvPr id="114" name="Picture 9" descr="Picture 9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77662" y="2829299"/>
            <a:ext cx="1611061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115" name="Picture 10" descr="Picture 1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655128" y="2829299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271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Resolution</a:t>
            </a:r>
          </a:p>
        </p:txBody>
      </p:sp>
      <p:sp>
        <p:nvSpPr>
          <p:cNvPr id="118" name="Shape 274"/>
          <p:cNvSpPr txBox="1"/>
          <p:nvPr/>
        </p:nvSpPr>
        <p:spPr>
          <a:xfrm>
            <a:off x="5880475" y="2181568"/>
            <a:ext cx="3194106" cy="447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2400"/>
            </a:lvl1pPr>
          </a:lstStyle>
          <a:p>
            <a:pPr/>
            <a:r>
              <a:t>“Let’s settle on this…”</a:t>
            </a:r>
          </a:p>
        </p:txBody>
      </p:sp>
      <p:sp>
        <p:nvSpPr>
          <p:cNvPr id="119" name="Shape 275"/>
          <p:cNvSpPr txBox="1"/>
          <p:nvPr/>
        </p:nvSpPr>
        <p:spPr>
          <a:xfrm>
            <a:off x="5492748" y="2601688"/>
            <a:ext cx="2606681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</a:t>
            </a:r>
            <a:r>
              <a:t>Poems</a:t>
            </a:r>
            <a:r>
              <a:t>&lt;/li&gt;</a:t>
            </a:r>
            <a:br/>
            <a:r>
              <a:t>    &lt;li&gt;</a:t>
            </a:r>
            <a:r>
              <a:t>Albums</a:t>
            </a:r>
            <a:r>
              <a:t>&lt;/li&gt;</a:t>
            </a:r>
            <a:br/>
            <a:r>
              <a:t>    &lt;li&gt;</a:t>
            </a:r>
            <a:r>
              <a:t>Songs</a:t>
            </a:r>
            <a:r>
              <a:t>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20" name="Shape 278"/>
          <p:cNvSpPr/>
          <p:nvPr/>
        </p:nvSpPr>
        <p:spPr>
          <a:xfrm>
            <a:off x="4164506" y="2597322"/>
            <a:ext cx="1337316" cy="641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21" name="Shape 279"/>
          <p:cNvSpPr/>
          <p:nvPr/>
        </p:nvSpPr>
        <p:spPr>
          <a:xfrm flipV="1">
            <a:off x="4163155" y="3555997"/>
            <a:ext cx="1338668" cy="587132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122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70" y="776764"/>
            <a:ext cx="1611060" cy="233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23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265"/>
          <p:cNvSpPr txBox="1"/>
          <p:nvPr/>
        </p:nvSpPr>
        <p:spPr>
          <a:xfrm>
            <a:off x="2365828" y="913355"/>
            <a:ext cx="4080526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125" name="Shape 266"/>
          <p:cNvSpPr txBox="1"/>
          <p:nvPr/>
        </p:nvSpPr>
        <p:spPr>
          <a:xfrm>
            <a:off x="2546873" y="4558238"/>
            <a:ext cx="4471648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28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Anne writes her own stuff…</a:t>
            </a:r>
          </a:p>
        </p:txBody>
      </p:sp>
      <p:pic>
        <p:nvPicPr>
          <p:cNvPr id="128" name="Picture 4" descr="Picture 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66926" y="2603498"/>
            <a:ext cx="1828801" cy="1651001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Rectangle 3"/>
          <p:cNvSpPr txBox="1"/>
          <p:nvPr/>
        </p:nvSpPr>
        <p:spPr>
          <a:xfrm>
            <a:off x="2286000" y="2459503"/>
            <a:ext cx="4572000" cy="18694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/>
            </a:pPr>
            <a:r>
              <a:t>&lt;/ul&gt;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285"/>
          <p:cNvSpPr txBox="1"/>
          <p:nvPr>
            <p:ph type="title"/>
          </p:nvPr>
        </p:nvSpPr>
        <p:spPr>
          <a:xfrm>
            <a:off x="304799" y="-2"/>
            <a:ext cx="6368376" cy="653858"/>
          </a:xfrm>
          <a:prstGeom prst="rect">
            <a:avLst/>
          </a:prstGeom>
        </p:spPr>
        <p:txBody>
          <a:bodyPr/>
          <a:lstStyle/>
          <a:p>
            <a:pPr/>
            <a:r>
              <a:t>Anne overwrites work of her teammates…</a:t>
            </a:r>
          </a:p>
        </p:txBody>
      </p:sp>
      <p:sp>
        <p:nvSpPr>
          <p:cNvPr id="132" name="Shape 287"/>
          <p:cNvSpPr txBox="1"/>
          <p:nvPr/>
        </p:nvSpPr>
        <p:spPr>
          <a:xfrm>
            <a:off x="3665682" y="1199264"/>
            <a:ext cx="3668115" cy="178931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>
                <a:latin typeface="Arial"/>
                <a:ea typeface="Arial"/>
                <a:cs typeface="Arial"/>
                <a:sym typeface="Arial"/>
              </a:defRPr>
            </a:pPr>
            <a:r>
              <a:t>Delete. Delete. Delete. Delete.</a:t>
            </a:r>
          </a:p>
          <a:p>
            <a:pPr>
              <a:defRPr b="1" sz="4000">
                <a:latin typeface="Arial"/>
                <a:ea typeface="Arial"/>
                <a:cs typeface="Arial"/>
                <a:sym typeface="Arial"/>
              </a:defRPr>
            </a:pPr>
            <a:r>
              <a:t>Delete. Delete</a:t>
            </a:r>
          </a:p>
        </p:txBody>
      </p:sp>
      <p:sp>
        <p:nvSpPr>
          <p:cNvPr id="133" name="Shape 288"/>
          <p:cNvSpPr txBox="1"/>
          <p:nvPr/>
        </p:nvSpPr>
        <p:spPr>
          <a:xfrm>
            <a:off x="5389283" y="3715329"/>
            <a:ext cx="4077847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&lt;li&gt;45 Mercy Street&lt;/li&gt;</a:t>
            </a:r>
            <a:br/>
            <a:r>
              <a:t>    &lt;li&gt;The Road Back&lt;/li&gt;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34" name="Shape 289"/>
          <p:cNvSpPr txBox="1"/>
          <p:nvPr/>
        </p:nvSpPr>
        <p:spPr>
          <a:xfrm>
            <a:off x="654049" y="3715329"/>
            <a:ext cx="2606681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135" name="Shape 290"/>
          <p:cNvSpPr/>
          <p:nvPr/>
        </p:nvSpPr>
        <p:spPr>
          <a:xfrm>
            <a:off x="850899" y="4305300"/>
            <a:ext cx="2787654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6" name="Shape 291"/>
          <p:cNvSpPr/>
          <p:nvPr/>
        </p:nvSpPr>
        <p:spPr>
          <a:xfrm>
            <a:off x="977900" y="46609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7" name="Shape 292"/>
          <p:cNvSpPr/>
          <p:nvPr/>
        </p:nvSpPr>
        <p:spPr>
          <a:xfrm>
            <a:off x="1104900" y="5016500"/>
            <a:ext cx="2787651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8" name="Shape 293"/>
          <p:cNvSpPr/>
          <p:nvPr/>
        </p:nvSpPr>
        <p:spPr>
          <a:xfrm>
            <a:off x="634998" y="3949700"/>
            <a:ext cx="709632" cy="0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39" name="Shape 294"/>
          <p:cNvSpPr/>
          <p:nvPr/>
        </p:nvSpPr>
        <p:spPr>
          <a:xfrm>
            <a:off x="673340" y="5372470"/>
            <a:ext cx="872900" cy="3"/>
          </a:xfrm>
          <a:prstGeom prst="line">
            <a:avLst/>
          </a:prstGeom>
          <a:ln w="25400">
            <a:solidFill>
              <a:srgbClr val="FF2600"/>
            </a:solidFill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40" name="Shape 295"/>
          <p:cNvSpPr/>
          <p:nvPr/>
        </p:nvSpPr>
        <p:spPr>
          <a:xfrm>
            <a:off x="4113272" y="3964249"/>
            <a:ext cx="1055293" cy="1270003"/>
          </a:xfrm>
          <a:prstGeom prst="rightArrow">
            <a:avLst>
              <a:gd name="adj1" fmla="val 32000"/>
              <a:gd name="adj2" fmla="val 77021"/>
            </a:avLst>
          </a:pr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pic>
        <p:nvPicPr>
          <p:cNvPr id="141" name="Picture 12" descr="Picture 1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6238" y="1337582"/>
            <a:ext cx="18288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6" descr="Picture 1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9274" y="4579618"/>
            <a:ext cx="1487451" cy="178494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4" name="Picture 14" descr="Picture 14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573" y="1043287"/>
            <a:ext cx="1142421" cy="1658568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Shape 29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146" name="Shape 301"/>
          <p:cNvSpPr txBox="1"/>
          <p:nvPr/>
        </p:nvSpPr>
        <p:spPr>
          <a:xfrm>
            <a:off x="2272270" y="974393"/>
            <a:ext cx="6558644" cy="1520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Control.</a:t>
            </a:r>
          </a:p>
          <a:p>
            <a:pPr>
              <a:defRPr b="1" sz="15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….and watch your teammates’ work</a:t>
            </a:r>
          </a:p>
        </p:txBody>
      </p:sp>
      <p:pic>
        <p:nvPicPr>
          <p:cNvPr id="147" name="Picture 15" descr="Picture 15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04797" y="2815237"/>
            <a:ext cx="1828801" cy="165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150" name="Rounded Rectangular Callout 1"/>
          <p:cNvGrpSpPr/>
          <p:nvPr/>
        </p:nvGrpSpPr>
        <p:grpSpPr>
          <a:xfrm>
            <a:off x="1477511" y="3180956"/>
            <a:ext cx="5511982" cy="1634487"/>
            <a:chOff x="0" y="0"/>
            <a:chExt cx="5511980" cy="1634486"/>
          </a:xfrm>
        </p:grpSpPr>
        <p:sp>
          <p:nvSpPr>
            <p:cNvPr id="148" name="Shape"/>
            <p:cNvSpPr/>
            <p:nvPr/>
          </p:nvSpPr>
          <p:spPr>
            <a:xfrm>
              <a:off x="0" y="0"/>
              <a:ext cx="5511981" cy="16344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123" y="3600"/>
                  </a:moveTo>
                  <a:cubicBezTo>
                    <a:pt x="6123" y="1612"/>
                    <a:pt x="6601" y="0"/>
                    <a:pt x="7191" y="0"/>
                  </a:cubicBezTo>
                  <a:lnTo>
                    <a:pt x="8703" y="0"/>
                  </a:lnTo>
                  <a:lnTo>
                    <a:pt x="20532" y="0"/>
                  </a:lnTo>
                  <a:cubicBezTo>
                    <a:pt x="21122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122" y="21600"/>
                    <a:pt x="20532" y="21600"/>
                  </a:cubicBezTo>
                  <a:lnTo>
                    <a:pt x="7191" y="21600"/>
                  </a:lnTo>
                  <a:cubicBezTo>
                    <a:pt x="6601" y="21600"/>
                    <a:pt x="6123" y="19988"/>
                    <a:pt x="6123" y="18000"/>
                  </a:cubicBezTo>
                  <a:lnTo>
                    <a:pt x="6123" y="9000"/>
                  </a:lnTo>
                  <a:lnTo>
                    <a:pt x="0" y="7671"/>
                  </a:lnTo>
                  <a:lnTo>
                    <a:pt x="6123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149" name="Today we fret and pull  on wheels, ignore our regular loss  of time……"/>
            <p:cNvSpPr txBox="1"/>
            <p:nvPr/>
          </p:nvSpPr>
          <p:spPr>
            <a:xfrm>
              <a:off x="1642340" y="104775"/>
              <a:ext cx="3789853" cy="14249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Today we fret and pull </a:t>
              </a:r>
              <a:br/>
              <a:r>
                <a:t>on wheels, ignore our regular loss </a:t>
              </a:r>
              <a:br/>
              <a:r>
                <a:t>of time…</a:t>
              </a:r>
            </a:p>
            <a:p>
              <a:pPr/>
            </a:p>
            <a:p>
              <a:pPr/>
              <a:r>
                <a:t>…or maybe we should just use git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31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Version Control</a:t>
            </a:r>
          </a:p>
        </p:txBody>
      </p:sp>
      <p:sp>
        <p:nvSpPr>
          <p:cNvPr id="153" name="Shape 312"/>
          <p:cNvSpPr txBox="1"/>
          <p:nvPr/>
        </p:nvSpPr>
        <p:spPr>
          <a:xfrm>
            <a:off x="443344" y="914399"/>
            <a:ext cx="8229601" cy="50598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Git Version Control:</a:t>
            </a:r>
            <a:br/>
            <a:r>
              <a:rPr b="0" u="none"/>
              <a:t>Provides a organized system for managing code for when multiple developers work on a project </a:t>
            </a:r>
            <a:endParaRPr sz="2400"/>
          </a:p>
          <a:p>
            <a:pPr indent="228600" defTabSz="685800"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at the same time.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  <a:r>
              <a:t>The Benefits of Git: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A process for resolving conflicts in code.</a:t>
            </a:r>
            <a:endParaRPr sz="2400"/>
          </a:p>
          <a:p>
            <a:pPr marL="742950" indent="-514350" defTabSz="6858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Version History.</a:t>
            </a:r>
            <a:endParaRPr sz="2400"/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3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156" name="Shape 316"/>
          <p:cNvSpPr txBox="1"/>
          <p:nvPr/>
        </p:nvSpPr>
        <p:spPr>
          <a:xfrm>
            <a:off x="3550451" y="5778379"/>
            <a:ext cx="1561462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</a:t>
            </a:r>
          </a:p>
        </p:txBody>
      </p:sp>
      <p:sp>
        <p:nvSpPr>
          <p:cNvPr id="157" name="Shape 317"/>
          <p:cNvSpPr txBox="1"/>
          <p:nvPr/>
        </p:nvSpPr>
        <p:spPr>
          <a:xfrm>
            <a:off x="582411" y="5784520"/>
            <a:ext cx="1504218" cy="33837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17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branch</a:t>
            </a:r>
          </a:p>
        </p:txBody>
      </p:sp>
      <p:sp>
        <p:nvSpPr>
          <p:cNvPr id="158" name="Shape 319"/>
          <p:cNvSpPr/>
          <p:nvPr/>
        </p:nvSpPr>
        <p:spPr>
          <a:xfrm>
            <a:off x="4077653" y="1232798"/>
            <a:ext cx="1268096" cy="127190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1" y="0"/>
                </a:moveTo>
                <a:cubicBezTo>
                  <a:pt x="7949" y="0"/>
                  <a:pt x="5266" y="392"/>
                  <a:pt x="3255" y="1111"/>
                </a:cubicBezTo>
                <a:cubicBezTo>
                  <a:pt x="1360" y="1787"/>
                  <a:pt x="273" y="2685"/>
                  <a:pt x="273" y="3572"/>
                </a:cubicBezTo>
                <a:cubicBezTo>
                  <a:pt x="273" y="4460"/>
                  <a:pt x="1360" y="5360"/>
                  <a:pt x="3255" y="6035"/>
                </a:cubicBezTo>
                <a:cubicBezTo>
                  <a:pt x="5266" y="6749"/>
                  <a:pt x="7949" y="7147"/>
                  <a:pt x="10801" y="7147"/>
                </a:cubicBezTo>
                <a:cubicBezTo>
                  <a:pt x="13652" y="7147"/>
                  <a:pt x="16334" y="6754"/>
                  <a:pt x="18345" y="6035"/>
                </a:cubicBezTo>
                <a:cubicBezTo>
                  <a:pt x="20240" y="5360"/>
                  <a:pt x="21327" y="4460"/>
                  <a:pt x="21327" y="3572"/>
                </a:cubicBezTo>
                <a:cubicBezTo>
                  <a:pt x="21327" y="2685"/>
                  <a:pt x="20240" y="1787"/>
                  <a:pt x="18345" y="1111"/>
                </a:cubicBezTo>
                <a:cubicBezTo>
                  <a:pt x="16334" y="398"/>
                  <a:pt x="13652" y="0"/>
                  <a:pt x="10801" y="0"/>
                </a:cubicBezTo>
                <a:close/>
                <a:moveTo>
                  <a:pt x="12" y="4505"/>
                </a:moveTo>
                <a:lnTo>
                  <a:pt x="12" y="5914"/>
                </a:lnTo>
                <a:cubicBezTo>
                  <a:pt x="12" y="8033"/>
                  <a:pt x="4846" y="9754"/>
                  <a:pt x="10811" y="9754"/>
                </a:cubicBezTo>
                <a:cubicBezTo>
                  <a:pt x="16776" y="9754"/>
                  <a:pt x="21600" y="8039"/>
                  <a:pt x="21600" y="5914"/>
                </a:cubicBezTo>
                <a:lnTo>
                  <a:pt x="21600" y="4505"/>
                </a:lnTo>
                <a:cubicBezTo>
                  <a:pt x="21136" y="5284"/>
                  <a:pt x="20088" y="5991"/>
                  <a:pt x="18531" y="6541"/>
                </a:cubicBezTo>
                <a:cubicBezTo>
                  <a:pt x="16460" y="7276"/>
                  <a:pt x="13718" y="7679"/>
                  <a:pt x="10806" y="7679"/>
                </a:cubicBezTo>
                <a:cubicBezTo>
                  <a:pt x="7894" y="7679"/>
                  <a:pt x="5146" y="7276"/>
                  <a:pt x="3081" y="6541"/>
                </a:cubicBezTo>
                <a:cubicBezTo>
                  <a:pt x="1524" y="5985"/>
                  <a:pt x="476" y="5284"/>
                  <a:pt x="12" y="4505"/>
                </a:cubicBezTo>
                <a:close/>
                <a:moveTo>
                  <a:pt x="0" y="7320"/>
                </a:moveTo>
                <a:lnTo>
                  <a:pt x="0" y="8284"/>
                </a:lnTo>
                <a:cubicBezTo>
                  <a:pt x="0" y="10402"/>
                  <a:pt x="4836" y="12123"/>
                  <a:pt x="10801" y="12123"/>
                </a:cubicBezTo>
                <a:cubicBezTo>
                  <a:pt x="16766" y="12123"/>
                  <a:pt x="21600" y="10408"/>
                  <a:pt x="21600" y="8284"/>
                </a:cubicBezTo>
                <a:lnTo>
                  <a:pt x="21600" y="7320"/>
                </a:lnTo>
                <a:cubicBezTo>
                  <a:pt x="21458" y="7495"/>
                  <a:pt x="21295" y="7664"/>
                  <a:pt x="21098" y="7827"/>
                </a:cubicBezTo>
                <a:cubicBezTo>
                  <a:pt x="20508" y="8329"/>
                  <a:pt x="19672" y="8769"/>
                  <a:pt x="18618" y="9145"/>
                </a:cubicBezTo>
                <a:cubicBezTo>
                  <a:pt x="16520" y="9891"/>
                  <a:pt x="13745" y="10299"/>
                  <a:pt x="10801" y="10299"/>
                </a:cubicBezTo>
                <a:cubicBezTo>
                  <a:pt x="7856" y="10299"/>
                  <a:pt x="5080" y="9891"/>
                  <a:pt x="2982" y="9145"/>
                </a:cubicBezTo>
                <a:cubicBezTo>
                  <a:pt x="1928" y="8769"/>
                  <a:pt x="1099" y="8329"/>
                  <a:pt x="504" y="7827"/>
                </a:cubicBezTo>
                <a:cubicBezTo>
                  <a:pt x="307" y="7664"/>
                  <a:pt x="142" y="7495"/>
                  <a:pt x="0" y="7320"/>
                </a:cubicBezTo>
                <a:close/>
                <a:moveTo>
                  <a:pt x="0" y="9689"/>
                </a:moveTo>
                <a:lnTo>
                  <a:pt x="0" y="10653"/>
                </a:lnTo>
                <a:cubicBezTo>
                  <a:pt x="0" y="12771"/>
                  <a:pt x="4836" y="14492"/>
                  <a:pt x="10801" y="14492"/>
                </a:cubicBezTo>
                <a:cubicBezTo>
                  <a:pt x="16766" y="14492"/>
                  <a:pt x="21600" y="12777"/>
                  <a:pt x="21600" y="10653"/>
                </a:cubicBezTo>
                <a:lnTo>
                  <a:pt x="21600" y="9689"/>
                </a:lnTo>
                <a:cubicBezTo>
                  <a:pt x="21458" y="9864"/>
                  <a:pt x="21295" y="10033"/>
                  <a:pt x="21098" y="10197"/>
                </a:cubicBezTo>
                <a:cubicBezTo>
                  <a:pt x="20508" y="10698"/>
                  <a:pt x="19672" y="11138"/>
                  <a:pt x="18618" y="11514"/>
                </a:cubicBezTo>
                <a:cubicBezTo>
                  <a:pt x="16520" y="12260"/>
                  <a:pt x="13745" y="12668"/>
                  <a:pt x="10801" y="12668"/>
                </a:cubicBezTo>
                <a:cubicBezTo>
                  <a:pt x="7856" y="12668"/>
                  <a:pt x="5080" y="12260"/>
                  <a:pt x="2982" y="11514"/>
                </a:cubicBezTo>
                <a:cubicBezTo>
                  <a:pt x="1928" y="11138"/>
                  <a:pt x="1099" y="10698"/>
                  <a:pt x="504" y="10197"/>
                </a:cubicBezTo>
                <a:cubicBezTo>
                  <a:pt x="307" y="10033"/>
                  <a:pt x="142" y="9864"/>
                  <a:pt x="0" y="9689"/>
                </a:cubicBezTo>
                <a:close/>
                <a:moveTo>
                  <a:pt x="0" y="12059"/>
                </a:moveTo>
                <a:lnTo>
                  <a:pt x="0" y="13022"/>
                </a:lnTo>
                <a:cubicBezTo>
                  <a:pt x="0" y="15141"/>
                  <a:pt x="4836" y="16862"/>
                  <a:pt x="10801" y="16862"/>
                </a:cubicBezTo>
                <a:cubicBezTo>
                  <a:pt x="16766" y="16862"/>
                  <a:pt x="21600" y="15146"/>
                  <a:pt x="21600" y="13022"/>
                </a:cubicBezTo>
                <a:lnTo>
                  <a:pt x="21600" y="12059"/>
                </a:lnTo>
                <a:cubicBezTo>
                  <a:pt x="21458" y="12233"/>
                  <a:pt x="21295" y="12402"/>
                  <a:pt x="21098" y="12566"/>
                </a:cubicBezTo>
                <a:cubicBezTo>
                  <a:pt x="20508" y="13067"/>
                  <a:pt x="19672" y="13507"/>
                  <a:pt x="18618" y="13883"/>
                </a:cubicBezTo>
                <a:cubicBezTo>
                  <a:pt x="16520" y="14629"/>
                  <a:pt x="13745" y="15037"/>
                  <a:pt x="10801" y="15037"/>
                </a:cubicBezTo>
                <a:cubicBezTo>
                  <a:pt x="7856" y="15037"/>
                  <a:pt x="5080" y="14629"/>
                  <a:pt x="2982" y="13883"/>
                </a:cubicBezTo>
                <a:cubicBezTo>
                  <a:pt x="1928" y="13507"/>
                  <a:pt x="1099" y="13067"/>
                  <a:pt x="504" y="12566"/>
                </a:cubicBezTo>
                <a:cubicBezTo>
                  <a:pt x="307" y="12402"/>
                  <a:pt x="142" y="12233"/>
                  <a:pt x="0" y="12059"/>
                </a:cubicBezTo>
                <a:close/>
                <a:moveTo>
                  <a:pt x="0" y="14428"/>
                </a:moveTo>
                <a:lnTo>
                  <a:pt x="0" y="15391"/>
                </a:lnTo>
                <a:cubicBezTo>
                  <a:pt x="0" y="17510"/>
                  <a:pt x="4836" y="19231"/>
                  <a:pt x="10801" y="19231"/>
                </a:cubicBezTo>
                <a:cubicBezTo>
                  <a:pt x="16766" y="19231"/>
                  <a:pt x="21600" y="17515"/>
                  <a:pt x="21600" y="15391"/>
                </a:cubicBezTo>
                <a:lnTo>
                  <a:pt x="21600" y="14428"/>
                </a:lnTo>
                <a:cubicBezTo>
                  <a:pt x="21458" y="14602"/>
                  <a:pt x="21295" y="14772"/>
                  <a:pt x="21098" y="14935"/>
                </a:cubicBezTo>
                <a:cubicBezTo>
                  <a:pt x="20508" y="15436"/>
                  <a:pt x="19672" y="15877"/>
                  <a:pt x="18618" y="16252"/>
                </a:cubicBezTo>
                <a:cubicBezTo>
                  <a:pt x="16520" y="16998"/>
                  <a:pt x="13745" y="17406"/>
                  <a:pt x="10801" y="17406"/>
                </a:cubicBezTo>
                <a:cubicBezTo>
                  <a:pt x="7856" y="17406"/>
                  <a:pt x="5080" y="16998"/>
                  <a:pt x="2982" y="16252"/>
                </a:cubicBezTo>
                <a:cubicBezTo>
                  <a:pt x="1928" y="15877"/>
                  <a:pt x="1099" y="15436"/>
                  <a:pt x="504" y="14935"/>
                </a:cubicBezTo>
                <a:cubicBezTo>
                  <a:pt x="307" y="14772"/>
                  <a:pt x="142" y="14602"/>
                  <a:pt x="0" y="14428"/>
                </a:cubicBezTo>
                <a:close/>
                <a:moveTo>
                  <a:pt x="0" y="16797"/>
                </a:moveTo>
                <a:lnTo>
                  <a:pt x="0" y="17760"/>
                </a:lnTo>
                <a:cubicBezTo>
                  <a:pt x="0" y="19879"/>
                  <a:pt x="4836" y="21600"/>
                  <a:pt x="10801" y="21600"/>
                </a:cubicBezTo>
                <a:cubicBezTo>
                  <a:pt x="16766" y="21600"/>
                  <a:pt x="21600" y="19879"/>
                  <a:pt x="21600" y="17760"/>
                </a:cubicBezTo>
                <a:lnTo>
                  <a:pt x="21600" y="16797"/>
                </a:lnTo>
                <a:cubicBezTo>
                  <a:pt x="21458" y="16971"/>
                  <a:pt x="21295" y="17141"/>
                  <a:pt x="21098" y="17304"/>
                </a:cubicBezTo>
                <a:cubicBezTo>
                  <a:pt x="20508" y="17805"/>
                  <a:pt x="19672" y="18246"/>
                  <a:pt x="18618" y="18622"/>
                </a:cubicBezTo>
                <a:cubicBezTo>
                  <a:pt x="16520" y="19368"/>
                  <a:pt x="13745" y="19775"/>
                  <a:pt x="10801" y="19775"/>
                </a:cubicBezTo>
                <a:cubicBezTo>
                  <a:pt x="7856" y="19775"/>
                  <a:pt x="5080" y="19368"/>
                  <a:pt x="2982" y="18622"/>
                </a:cubicBezTo>
                <a:cubicBezTo>
                  <a:pt x="1928" y="18246"/>
                  <a:pt x="1099" y="17805"/>
                  <a:pt x="504" y="17304"/>
                </a:cubicBezTo>
                <a:cubicBezTo>
                  <a:pt x="307" y="17141"/>
                  <a:pt x="142" y="16971"/>
                  <a:pt x="0" y="16797"/>
                </a:cubicBezTo>
                <a:close/>
              </a:path>
            </a:pathLst>
          </a:custGeom>
          <a:solidFill>
            <a:srgbClr val="FFFFFF"/>
          </a:solidFill>
          <a:ln w="25400">
            <a:solidFill>
              <a:schemeClr val="accent1"/>
            </a:solidFill>
          </a:ln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59" name="Shape 320"/>
          <p:cNvSpPr/>
          <p:nvPr/>
        </p:nvSpPr>
        <p:spPr>
          <a:xfrm flipH="1">
            <a:off x="2537403" y="3073867"/>
            <a:ext cx="1670180" cy="956710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0" name="Shape 321"/>
          <p:cNvSpPr/>
          <p:nvPr/>
        </p:nvSpPr>
        <p:spPr>
          <a:xfrm>
            <a:off x="4570031" y="3062846"/>
            <a:ext cx="3" cy="91922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1" name="Shape 322"/>
          <p:cNvSpPr txBox="1"/>
          <p:nvPr/>
        </p:nvSpPr>
        <p:spPr>
          <a:xfrm>
            <a:off x="3873424" y="2621496"/>
            <a:ext cx="173023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Personal branch</a:t>
            </a:r>
          </a:p>
        </p:txBody>
      </p:sp>
      <p:sp>
        <p:nvSpPr>
          <p:cNvPr id="162" name="Shape 323"/>
          <p:cNvSpPr txBox="1"/>
          <p:nvPr/>
        </p:nvSpPr>
        <p:spPr>
          <a:xfrm>
            <a:off x="3935040" y="694554"/>
            <a:ext cx="1553313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Master Branch</a:t>
            </a:r>
          </a:p>
        </p:txBody>
      </p:sp>
      <p:sp>
        <p:nvSpPr>
          <p:cNvPr id="163" name="Shape 325"/>
          <p:cNvSpPr txBox="1"/>
          <p:nvPr/>
        </p:nvSpPr>
        <p:spPr>
          <a:xfrm>
            <a:off x="6519515" y="5769131"/>
            <a:ext cx="130696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sp>
        <p:nvSpPr>
          <p:cNvPr id="164" name="Shape 326"/>
          <p:cNvSpPr/>
          <p:nvPr/>
        </p:nvSpPr>
        <p:spPr>
          <a:xfrm>
            <a:off x="5295897" y="3132375"/>
            <a:ext cx="1212610" cy="604105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65" name="Shape 327"/>
          <p:cNvSpPr txBox="1"/>
          <p:nvPr/>
        </p:nvSpPr>
        <p:spPr>
          <a:xfrm>
            <a:off x="6144381" y="1718679"/>
            <a:ext cx="2634698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i="1"/>
            </a:lvl1pPr>
          </a:lstStyle>
          <a:p>
            <a:pPr/>
            <a:r>
              <a:t>‘Branch’ = personal copy</a:t>
            </a:r>
          </a:p>
        </p:txBody>
      </p:sp>
      <p:pic>
        <p:nvPicPr>
          <p:cNvPr id="166" name="Picture 15" descr="Picture 1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671" y="4074731"/>
            <a:ext cx="1142420" cy="165856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icture 16" descr="Picture 16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59556" y="4030472"/>
            <a:ext cx="1828801" cy="16510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icture 17" descr="Picture 17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431095" y="3899567"/>
            <a:ext cx="1487451" cy="178493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21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It’s Okay! </a:t>
            </a:r>
          </a:p>
        </p:txBody>
      </p:sp>
      <p:pic>
        <p:nvPicPr>
          <p:cNvPr id="54" name="Picture 1" descr="Picture 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82621" y="789697"/>
            <a:ext cx="8289454" cy="5537225"/>
          </a:xfrm>
          <a:prstGeom prst="rect">
            <a:avLst/>
          </a:prstGeom>
          <a:ln w="12700">
            <a:miter lim="400000"/>
          </a:ln>
        </p:spPr>
      </p:pic>
      <p:sp>
        <p:nvSpPr>
          <p:cNvPr id="55" name="TextBox 2"/>
          <p:cNvSpPr txBox="1"/>
          <p:nvPr/>
        </p:nvSpPr>
        <p:spPr>
          <a:xfrm>
            <a:off x="7297574" y="6080704"/>
            <a:ext cx="1374501" cy="370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sz="1000">
                <a:solidFill>
                  <a:srgbClr val="FFFFFF"/>
                </a:solidFill>
              </a:defRPr>
            </a:lvl1pPr>
          </a:lstStyle>
          <a:p>
            <a:pPr/>
            <a:r>
              <a:t>Flickr: welcometolearn</a:t>
            </a:r>
          </a:p>
        </p:txBody>
      </p:sp>
      <p:grpSp>
        <p:nvGrpSpPr>
          <p:cNvPr id="62" name="Cloud Callout 3"/>
          <p:cNvGrpSpPr/>
          <p:nvPr/>
        </p:nvGrpSpPr>
        <p:grpSpPr>
          <a:xfrm>
            <a:off x="603743" y="1161838"/>
            <a:ext cx="2735876" cy="1160185"/>
            <a:chOff x="0" y="0"/>
            <a:chExt cx="2735875" cy="1160184"/>
          </a:xfrm>
        </p:grpSpPr>
        <p:sp>
          <p:nvSpPr>
            <p:cNvPr id="56" name="Shape"/>
            <p:cNvSpPr/>
            <p:nvPr/>
          </p:nvSpPr>
          <p:spPr>
            <a:xfrm flipH="1">
              <a:off x="0" y="-1"/>
              <a:ext cx="2438385" cy="9857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0879" h="20684" fill="norm" stroke="1" extrusionOk="0">
                  <a:moveTo>
                    <a:pt x="1901" y="6800"/>
                  </a:moveTo>
                  <a:cubicBezTo>
                    <a:pt x="1658" y="4397"/>
                    <a:pt x="2907" y="2184"/>
                    <a:pt x="4691" y="1857"/>
                  </a:cubicBezTo>
                  <a:cubicBezTo>
                    <a:pt x="5414" y="1724"/>
                    <a:pt x="6149" y="1922"/>
                    <a:pt x="6778" y="2419"/>
                  </a:cubicBezTo>
                  <a:cubicBezTo>
                    <a:pt x="7445" y="725"/>
                    <a:pt x="9003" y="82"/>
                    <a:pt x="10259" y="981"/>
                  </a:cubicBezTo>
                  <a:cubicBezTo>
                    <a:pt x="10478" y="1139"/>
                    <a:pt x="10680" y="1338"/>
                    <a:pt x="10857" y="1573"/>
                  </a:cubicBezTo>
                  <a:lnTo>
                    <a:pt x="10857" y="1573"/>
                  </a:lnTo>
                  <a:cubicBezTo>
                    <a:pt x="11377" y="169"/>
                    <a:pt x="12642" y="-401"/>
                    <a:pt x="13683" y="299"/>
                  </a:cubicBezTo>
                  <a:cubicBezTo>
                    <a:pt x="13971" y="493"/>
                    <a:pt x="14223" y="774"/>
                    <a:pt x="14418" y="1119"/>
                  </a:cubicBezTo>
                  <a:cubicBezTo>
                    <a:pt x="15255" y="-209"/>
                    <a:pt x="16734" y="-373"/>
                    <a:pt x="17722" y="753"/>
                  </a:cubicBezTo>
                  <a:cubicBezTo>
                    <a:pt x="18137" y="1226"/>
                    <a:pt x="18417" y="1878"/>
                    <a:pt x="18513" y="2598"/>
                  </a:cubicBezTo>
                  <a:lnTo>
                    <a:pt x="18513" y="2598"/>
                  </a:lnTo>
                  <a:cubicBezTo>
                    <a:pt x="19885" y="3102"/>
                    <a:pt x="20694" y="5013"/>
                    <a:pt x="20321" y="6865"/>
                  </a:cubicBezTo>
                  <a:cubicBezTo>
                    <a:pt x="20289" y="7020"/>
                    <a:pt x="20250" y="7173"/>
                    <a:pt x="20203" y="7321"/>
                  </a:cubicBezTo>
                  <a:cubicBezTo>
                    <a:pt x="21303" y="9251"/>
                    <a:pt x="21034" y="12017"/>
                    <a:pt x="19601" y="13499"/>
                  </a:cubicBezTo>
                  <a:cubicBezTo>
                    <a:pt x="19156" y="13961"/>
                    <a:pt x="18629" y="14259"/>
                    <a:pt x="18072" y="14367"/>
                  </a:cubicBezTo>
                  <a:cubicBezTo>
                    <a:pt x="18072" y="16443"/>
                    <a:pt x="16822" y="18126"/>
                    <a:pt x="15280" y="18126"/>
                  </a:cubicBezTo>
                  <a:cubicBezTo>
                    <a:pt x="14757" y="18126"/>
                    <a:pt x="14245" y="17928"/>
                    <a:pt x="13801" y="17556"/>
                  </a:cubicBezTo>
                  <a:cubicBezTo>
                    <a:pt x="13280" y="19883"/>
                    <a:pt x="11460" y="21199"/>
                    <a:pt x="9738" y="20494"/>
                  </a:cubicBezTo>
                  <a:cubicBezTo>
                    <a:pt x="9016" y="20199"/>
                    <a:pt x="8392" y="19574"/>
                    <a:pt x="7973" y="18727"/>
                  </a:cubicBezTo>
                  <a:cubicBezTo>
                    <a:pt x="6209" y="20160"/>
                    <a:pt x="3920" y="19389"/>
                    <a:pt x="2859" y="17004"/>
                  </a:cubicBezTo>
                  <a:cubicBezTo>
                    <a:pt x="2846" y="16974"/>
                    <a:pt x="2833" y="16944"/>
                    <a:pt x="2820" y="16914"/>
                  </a:cubicBezTo>
                  <a:lnTo>
                    <a:pt x="2820" y="16914"/>
                  </a:lnTo>
                  <a:cubicBezTo>
                    <a:pt x="1666" y="17096"/>
                    <a:pt x="620" y="15986"/>
                    <a:pt x="485" y="14435"/>
                  </a:cubicBezTo>
                  <a:cubicBezTo>
                    <a:pt x="412" y="13608"/>
                    <a:pt x="615" y="12780"/>
                    <a:pt x="1038" y="12172"/>
                  </a:cubicBezTo>
                  <a:lnTo>
                    <a:pt x="1038" y="12172"/>
                  </a:lnTo>
                  <a:cubicBezTo>
                    <a:pt x="39" y="11379"/>
                    <a:pt x="-297" y="9639"/>
                    <a:pt x="288" y="8285"/>
                  </a:cubicBezTo>
                  <a:cubicBezTo>
                    <a:pt x="626" y="7504"/>
                    <a:pt x="1218" y="6988"/>
                    <a:pt x="1883" y="6895"/>
                  </a:cubicBez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7" name="Circle"/>
            <p:cNvSpPr/>
            <p:nvPr/>
          </p:nvSpPr>
          <p:spPr>
            <a:xfrm flipH="1">
              <a:off x="2170855" y="853848"/>
              <a:ext cx="163979" cy="16397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8" name="Circle"/>
            <p:cNvSpPr/>
            <p:nvPr/>
          </p:nvSpPr>
          <p:spPr>
            <a:xfrm flipH="1">
              <a:off x="2451121" y="990532"/>
              <a:ext cx="109319" cy="109319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59" name="Circle"/>
            <p:cNvSpPr/>
            <p:nvPr/>
          </p:nvSpPr>
          <p:spPr>
            <a:xfrm flipH="1">
              <a:off x="2681215" y="1105524"/>
              <a:ext cx="54661" cy="54661"/>
            </a:xfrm>
            <a:prstGeom prst="ellipse">
              <a:avLst/>
            </a:pr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0" name="Shape"/>
            <p:cNvSpPr/>
            <p:nvPr/>
          </p:nvSpPr>
          <p:spPr>
            <a:xfrm flipH="1">
              <a:off x="80194" y="50125"/>
              <a:ext cx="2234375" cy="83696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1380" y="14010"/>
                  </a:moveTo>
                  <a:cubicBezTo>
                    <a:pt x="899" y="14066"/>
                    <a:pt x="417" y="13902"/>
                    <a:pt x="0" y="13542"/>
                  </a:cubicBezTo>
                  <a:moveTo>
                    <a:pt x="2598" y="19137"/>
                  </a:moveTo>
                  <a:cubicBezTo>
                    <a:pt x="2405" y="19250"/>
                    <a:pt x="2202" y="19325"/>
                    <a:pt x="1994" y="19361"/>
                  </a:cubicBezTo>
                  <a:moveTo>
                    <a:pt x="7802" y="21600"/>
                  </a:moveTo>
                  <a:cubicBezTo>
                    <a:pt x="7657" y="21279"/>
                    <a:pt x="7535" y="20936"/>
                    <a:pt x="7438" y="20577"/>
                  </a:cubicBezTo>
                  <a:moveTo>
                    <a:pt x="14532" y="19050"/>
                  </a:moveTo>
                  <a:cubicBezTo>
                    <a:pt x="14510" y="19430"/>
                    <a:pt x="14462" y="19806"/>
                    <a:pt x="14386" y="20172"/>
                  </a:cubicBezTo>
                  <a:moveTo>
                    <a:pt x="17421" y="12116"/>
                  </a:moveTo>
                  <a:cubicBezTo>
                    <a:pt x="18505" y="12890"/>
                    <a:pt x="19193" y="14504"/>
                    <a:pt x="19193" y="16273"/>
                  </a:cubicBezTo>
                  <a:moveTo>
                    <a:pt x="21600" y="7649"/>
                  </a:moveTo>
                  <a:cubicBezTo>
                    <a:pt x="21423" y="8256"/>
                    <a:pt x="21153" y="8794"/>
                    <a:pt x="20811" y="9222"/>
                  </a:cubicBezTo>
                  <a:moveTo>
                    <a:pt x="19707" y="1814"/>
                  </a:moveTo>
                  <a:cubicBezTo>
                    <a:pt x="19737" y="2059"/>
                    <a:pt x="19751" y="2307"/>
                    <a:pt x="19749" y="2556"/>
                  </a:cubicBezTo>
                  <a:moveTo>
                    <a:pt x="14668" y="947"/>
                  </a:moveTo>
                  <a:cubicBezTo>
                    <a:pt x="14771" y="605"/>
                    <a:pt x="14907" y="286"/>
                    <a:pt x="15073" y="0"/>
                  </a:cubicBezTo>
                  <a:moveTo>
                    <a:pt x="10888" y="1399"/>
                  </a:moveTo>
                  <a:cubicBezTo>
                    <a:pt x="10930" y="1115"/>
                    <a:pt x="10996" y="841"/>
                    <a:pt x="11084" y="582"/>
                  </a:cubicBezTo>
                  <a:moveTo>
                    <a:pt x="6452" y="1676"/>
                  </a:moveTo>
                  <a:cubicBezTo>
                    <a:pt x="6709" y="1897"/>
                    <a:pt x="6947" y="2163"/>
                    <a:pt x="7160" y="2469"/>
                  </a:cubicBezTo>
                  <a:moveTo>
                    <a:pt x="1072" y="7905"/>
                  </a:moveTo>
                  <a:lnTo>
                    <a:pt x="1072" y="7905"/>
                  </a:lnTo>
                  <a:cubicBezTo>
                    <a:pt x="1016" y="7632"/>
                    <a:pt x="974" y="7353"/>
                    <a:pt x="948" y="7071"/>
                  </a:cubicBezTo>
                </a:path>
              </a:pathLst>
            </a:custGeom>
            <a:noFill/>
            <a:ln w="25400" cap="flat">
              <a:solidFill>
                <a:schemeClr val="accent1"/>
              </a:solidFill>
              <a:prstDash val="solid"/>
              <a:round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61" name="How do I do this again?"/>
            <p:cNvSpPr txBox="1"/>
            <p:nvPr/>
          </p:nvSpPr>
          <p:spPr>
            <a:xfrm>
              <a:off x="509954" y="153540"/>
              <a:ext cx="1590743" cy="6248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/>
              <a:r>
                <a:t>How do I do this again?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32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team goes to work</a:t>
            </a:r>
          </a:p>
        </p:txBody>
      </p:sp>
      <p:pic>
        <p:nvPicPr>
          <p:cNvPr id="171" name="Picture 10" descr="Picture 1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9570" y="776764"/>
            <a:ext cx="1611060" cy="233893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2" name="Picture 11" descr="Picture 1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  <p:sp>
        <p:nvSpPr>
          <p:cNvPr id="173" name="Shape 265"/>
          <p:cNvSpPr txBox="1"/>
          <p:nvPr/>
        </p:nvSpPr>
        <p:spPr>
          <a:xfrm>
            <a:off x="2365828" y="913355"/>
            <a:ext cx="4080526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On the Pulse of Morning</a:t>
            </a:r>
            <a:r>
              <a:t>&lt;/li&gt;</a:t>
            </a:r>
            <a:br/>
            <a:r>
              <a:t>    &lt;li&gt;</a:t>
            </a:r>
            <a:r>
              <a:t>I Know Why the Caged Bird Sings</a:t>
            </a:r>
            <a:r>
              <a:t>&lt;/li&gt;</a:t>
            </a:r>
            <a:br/>
            <a:r>
              <a:t>    &lt;li&gt;</a:t>
            </a:r>
            <a:r>
              <a:t>And Still I Rise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  <p:sp>
        <p:nvSpPr>
          <p:cNvPr id="174" name="Shape 266"/>
          <p:cNvSpPr txBox="1"/>
          <p:nvPr/>
        </p:nvSpPr>
        <p:spPr>
          <a:xfrm>
            <a:off x="2546873" y="4558238"/>
            <a:ext cx="4471648" cy="12979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1600"/>
            </a:pPr>
            <a:r>
              <a:t>&lt;ul&gt;</a:t>
            </a:r>
          </a:p>
          <a:p>
            <a:pPr>
              <a:defRPr sz="1600"/>
            </a:pPr>
            <a:r>
              <a:t>    &lt;li&gt;</a:t>
            </a:r>
            <a:r>
              <a:t>Free Will</a:t>
            </a:r>
            <a:r>
              <a:t>&lt;/li&gt;</a:t>
            </a:r>
            <a:br/>
            <a:r>
              <a:t>    &lt;li&gt;</a:t>
            </a:r>
            <a:r>
              <a:t>Pieces of a Man</a:t>
            </a:r>
            <a:r>
              <a:t>&lt;/li&gt;</a:t>
            </a:r>
            <a:br/>
            <a:r>
              <a:t>    &lt;li&gt;</a:t>
            </a:r>
            <a:r>
              <a:t>The Revolution will not be Televised</a:t>
            </a:r>
            <a:r>
              <a:t>&lt;/li&gt;</a:t>
            </a:r>
          </a:p>
          <a:p>
            <a:pPr>
              <a:defRPr sz="1600"/>
            </a:pPr>
            <a:r>
              <a:t>&lt;/ul&gt;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336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 pushes first</a:t>
            </a:r>
          </a:p>
        </p:txBody>
      </p:sp>
      <p:sp>
        <p:nvSpPr>
          <p:cNvPr id="177" name="Shape 337"/>
          <p:cNvSpPr txBox="1"/>
          <p:nvPr/>
        </p:nvSpPr>
        <p:spPr>
          <a:xfrm>
            <a:off x="2462633" y="1061591"/>
            <a:ext cx="147607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Copy</a:t>
            </a:r>
          </a:p>
        </p:txBody>
      </p:sp>
      <p:sp>
        <p:nvSpPr>
          <p:cNvPr id="178" name="Shape 338"/>
          <p:cNvSpPr txBox="1"/>
          <p:nvPr/>
        </p:nvSpPr>
        <p:spPr>
          <a:xfrm>
            <a:off x="1934535" y="5820092"/>
            <a:ext cx="1709249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Maya’s Branch</a:t>
            </a:r>
          </a:p>
        </p:txBody>
      </p:sp>
      <p:pic>
        <p:nvPicPr>
          <p:cNvPr id="17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Shape 340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18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52893" y="4931243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342"/>
          <p:cNvSpPr/>
          <p:nvPr/>
        </p:nvSpPr>
        <p:spPr>
          <a:xfrm rot="16200000">
            <a:off x="1727855" y="3638424"/>
            <a:ext cx="2572938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cubicBezTo>
                  <a:pt x="5400" y="0"/>
                  <a:pt x="10800" y="5400"/>
                  <a:pt x="10800" y="10801"/>
                </a:cubicBezTo>
                <a:cubicBezTo>
                  <a:pt x="10800" y="16200"/>
                  <a:pt x="162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183" name="Shape 343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Maya </a:t>
            </a:r>
            <a:r>
              <a:rPr b="1"/>
              <a:t>pushes (uploads) </a:t>
            </a:r>
            <a:r>
              <a:t>her code changes into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No code conflicts.</a:t>
            </a:r>
            <a:r>
              <a:rPr b="0"/>
              <a:t>  </a:t>
            </a:r>
          </a:p>
        </p:txBody>
      </p:sp>
      <p:pic>
        <p:nvPicPr>
          <p:cNvPr id="184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8017" y="4496170"/>
            <a:ext cx="1281251" cy="1750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345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Gil’s edits are ready</a:t>
            </a:r>
          </a:p>
        </p:txBody>
      </p:sp>
      <p:sp>
        <p:nvSpPr>
          <p:cNvPr id="187" name="Shape 346"/>
          <p:cNvSpPr txBox="1"/>
          <p:nvPr/>
        </p:nvSpPr>
        <p:spPr>
          <a:xfrm>
            <a:off x="721481" y="1649727"/>
            <a:ext cx="8306725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Rule:  pull first, then push your changes</a:t>
            </a:r>
          </a:p>
        </p:txBody>
      </p:sp>
      <p:sp>
        <p:nvSpPr>
          <p:cNvPr id="188" name="Shape 347"/>
          <p:cNvSpPr txBox="1"/>
          <p:nvPr/>
        </p:nvSpPr>
        <p:spPr>
          <a:xfrm>
            <a:off x="3058280" y="3839835"/>
            <a:ext cx="642821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Ok</a:t>
            </a:r>
          </a:p>
        </p:txBody>
      </p:sp>
      <p:pic>
        <p:nvPicPr>
          <p:cNvPr id="189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0638" y="2986950"/>
            <a:ext cx="1942175" cy="233060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350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pulls latest changes</a:t>
            </a:r>
          </a:p>
        </p:txBody>
      </p:sp>
      <p:sp>
        <p:nvSpPr>
          <p:cNvPr id="192" name="Shape 351"/>
          <p:cNvSpPr txBox="1"/>
          <p:nvPr/>
        </p:nvSpPr>
        <p:spPr>
          <a:xfrm>
            <a:off x="2945233" y="1163191"/>
            <a:ext cx="147607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Copy</a:t>
            </a:r>
          </a:p>
        </p:txBody>
      </p:sp>
      <p:pic>
        <p:nvPicPr>
          <p:cNvPr id="193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0" y="1578698"/>
            <a:ext cx="880838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194" name="Shape 353"/>
          <p:cNvSpPr txBox="1"/>
          <p:nvPr/>
        </p:nvSpPr>
        <p:spPr>
          <a:xfrm>
            <a:off x="3175984" y="25243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195" name="Shape 355"/>
          <p:cNvSpPr/>
          <p:nvPr/>
        </p:nvSpPr>
        <p:spPr>
          <a:xfrm>
            <a:off x="3543297" y="2686911"/>
            <a:ext cx="4" cy="14841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96" name="Shape 356"/>
          <p:cNvSpPr txBox="1"/>
          <p:nvPr/>
        </p:nvSpPr>
        <p:spPr>
          <a:xfrm>
            <a:off x="2861959" y="5653018"/>
            <a:ext cx="144225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19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67951" y="4675270"/>
            <a:ext cx="880836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04800" y="3849563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359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conflicts with master branch</a:t>
            </a:r>
          </a:p>
        </p:txBody>
      </p:sp>
      <p:sp>
        <p:nvSpPr>
          <p:cNvPr id="201" name="Shape 360"/>
          <p:cNvSpPr txBox="1"/>
          <p:nvPr/>
        </p:nvSpPr>
        <p:spPr>
          <a:xfrm>
            <a:off x="2945233" y="11631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pic>
        <p:nvPicPr>
          <p:cNvPr id="20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950910" y="1578698"/>
            <a:ext cx="880838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203" name="Shape 362"/>
          <p:cNvSpPr txBox="1"/>
          <p:nvPr/>
        </p:nvSpPr>
        <p:spPr>
          <a:xfrm>
            <a:off x="3175984" y="25243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04" name="Shape 364"/>
          <p:cNvSpPr/>
          <p:nvPr/>
        </p:nvSpPr>
        <p:spPr>
          <a:xfrm>
            <a:off x="3543297" y="2686911"/>
            <a:ext cx="4" cy="1484178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05" name="Shape 365"/>
          <p:cNvSpPr txBox="1"/>
          <p:nvPr/>
        </p:nvSpPr>
        <p:spPr>
          <a:xfrm>
            <a:off x="2549003" y="4236444"/>
            <a:ext cx="4581371" cy="19583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 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 &lt;li&gt;Free Will&lt;/li&gt;</a:t>
            </a:r>
            <a:br/>
            <a:r>
              <a:t> &lt;li&gt;Pieces of a Man&lt;/li&gt;</a:t>
            </a:r>
            <a:br/>
            <a:r>
              <a:t> &lt;li&gt;The Revolution will not be Televised&lt;/li&gt; </a:t>
            </a:r>
          </a:p>
        </p:txBody>
      </p:sp>
      <p:sp>
        <p:nvSpPr>
          <p:cNvPr id="206" name="Shape 366"/>
          <p:cNvSpPr txBox="1"/>
          <p:nvPr/>
        </p:nvSpPr>
        <p:spPr>
          <a:xfrm>
            <a:off x="6983662" y="4903192"/>
            <a:ext cx="2041321" cy="3581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/>
            <a:r>
              <a:t>Git sees a conflict.</a:t>
            </a:r>
          </a:p>
        </p:txBody>
      </p:sp>
      <p:pic>
        <p:nvPicPr>
          <p:cNvPr id="207" name="Picture 9" descr="Picture 9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1532" y="3916958"/>
            <a:ext cx="1942175" cy="233060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368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Kobe resolves</a:t>
            </a:r>
          </a:p>
        </p:txBody>
      </p:sp>
      <p:sp>
        <p:nvSpPr>
          <p:cNvPr id="210" name="Shape 369"/>
          <p:cNvSpPr txBox="1"/>
          <p:nvPr/>
        </p:nvSpPr>
        <p:spPr>
          <a:xfrm>
            <a:off x="5378448" y="1776189"/>
            <a:ext cx="2606681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sp>
        <p:nvSpPr>
          <p:cNvPr id="211" name="Shape 370"/>
          <p:cNvSpPr txBox="1"/>
          <p:nvPr/>
        </p:nvSpPr>
        <p:spPr>
          <a:xfrm>
            <a:off x="428104" y="1925042"/>
            <a:ext cx="4348177" cy="2225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t> 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t>&lt;li&gt;On the Pulse of Morning&lt;/li&gt;</a:t>
            </a:r>
            <a:br/>
            <a:r>
              <a:t> &lt;li&gt;I Know Why the Caged Bird Sings&lt;/li&gt;</a:t>
            </a:r>
            <a:br/>
            <a:r>
              <a:t> &lt;li&gt;And Still I Rise&lt;/li&gt;</a:t>
            </a:r>
          </a:p>
        </p:txBody>
      </p:sp>
      <p:sp>
        <p:nvSpPr>
          <p:cNvPr id="212" name="Shape 372"/>
          <p:cNvSpPr/>
          <p:nvPr/>
        </p:nvSpPr>
        <p:spPr>
          <a:xfrm flipV="1">
            <a:off x="3229582" y="2782111"/>
            <a:ext cx="2383278" cy="19456"/>
          </a:xfrm>
          <a:prstGeom prst="line">
            <a:avLst/>
          </a:prstGeom>
          <a:ln w="25400">
            <a:solidFill>
              <a:schemeClr val="accent1"/>
            </a:solidFill>
            <a:tailEnd type="triangle"/>
          </a:ln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13" name="Shape 374"/>
          <p:cNvSpPr txBox="1"/>
          <p:nvPr/>
        </p:nvSpPr>
        <p:spPr>
          <a:xfrm>
            <a:off x="6075059" y="4649718"/>
            <a:ext cx="144225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21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381050" y="3671970"/>
            <a:ext cx="880838" cy="8808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377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 fixes and pushes</a:t>
            </a:r>
          </a:p>
        </p:txBody>
      </p:sp>
      <p:sp>
        <p:nvSpPr>
          <p:cNvPr id="217" name="Shape 378"/>
          <p:cNvSpPr txBox="1"/>
          <p:nvPr/>
        </p:nvSpPr>
        <p:spPr>
          <a:xfrm>
            <a:off x="2462633" y="10615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18" name="Shape 379"/>
          <p:cNvSpPr txBox="1"/>
          <p:nvPr/>
        </p:nvSpPr>
        <p:spPr>
          <a:xfrm>
            <a:off x="3173148" y="5912327"/>
            <a:ext cx="1442251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Gil’s Branch</a:t>
            </a:r>
          </a:p>
        </p:txBody>
      </p:sp>
      <p:pic>
        <p:nvPicPr>
          <p:cNvPr id="21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880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20" name="Shape 381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2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78" y="4966272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hape 383"/>
          <p:cNvSpPr/>
          <p:nvPr/>
        </p:nvSpPr>
        <p:spPr>
          <a:xfrm rot="16200000">
            <a:off x="2779092" y="3838403"/>
            <a:ext cx="2243037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23" name="Shape 384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Gil </a:t>
            </a:r>
            <a:r>
              <a:rPr b="1"/>
              <a:t>pushes (uploads) </a:t>
            </a:r>
            <a:r>
              <a:t>his revision the main branch.</a:t>
            </a:r>
          </a:p>
          <a:p>
            <a:pPr>
              <a:defRPr sz="1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1400">
                <a:latin typeface="Arial"/>
                <a:ea typeface="Arial"/>
                <a:cs typeface="Arial"/>
                <a:sym typeface="Arial"/>
              </a:defRPr>
            </a:pPr>
            <a:r>
              <a:t>No code conflicts.</a:t>
            </a:r>
            <a:r>
              <a:rPr b="0"/>
              <a:t>  </a:t>
            </a:r>
          </a:p>
        </p:txBody>
      </p:sp>
      <p:pic>
        <p:nvPicPr>
          <p:cNvPr id="22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92996" y="1487100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Shape 387"/>
          <p:cNvSpPr txBox="1"/>
          <p:nvPr/>
        </p:nvSpPr>
        <p:spPr>
          <a:xfrm>
            <a:off x="3810984" y="23846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26" name="Shape 388"/>
          <p:cNvSpPr txBox="1"/>
          <p:nvPr/>
        </p:nvSpPr>
        <p:spPr>
          <a:xfrm>
            <a:off x="5067203" y="4455462"/>
            <a:ext cx="2606682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pic>
        <p:nvPicPr>
          <p:cNvPr id="227" name="Picture 1" descr="Picture 1"/>
          <p:cNvPicPr>
            <a:picLocks noChangeAspect="1"/>
          </p:cNvPicPr>
          <p:nvPr/>
        </p:nvPicPr>
        <p:blipFill>
          <a:blip r:embed="rId3">
            <a:extLst/>
          </a:blip>
          <a:srcRect l="24078" t="0" r="0" b="0"/>
          <a:stretch>
            <a:fillRect/>
          </a:stretch>
        </p:blipFill>
        <p:spPr>
          <a:xfrm>
            <a:off x="535020" y="4111421"/>
            <a:ext cx="2410543" cy="22733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390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Anne starts her work</a:t>
            </a:r>
          </a:p>
        </p:txBody>
      </p:sp>
      <p:sp>
        <p:nvSpPr>
          <p:cNvPr id="230" name="Shape 391"/>
          <p:cNvSpPr txBox="1"/>
          <p:nvPr/>
        </p:nvSpPr>
        <p:spPr>
          <a:xfrm>
            <a:off x="721481" y="1649728"/>
            <a:ext cx="8306725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Rule:  pull first, then push your changes</a:t>
            </a:r>
          </a:p>
        </p:txBody>
      </p:sp>
      <p:pic>
        <p:nvPicPr>
          <p:cNvPr id="231" name="Picture 5" descr="Picture 5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03905" y="3446814"/>
            <a:ext cx="1828801" cy="1651001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34" name="Rounded Rectangular Callout 6"/>
          <p:cNvGrpSpPr/>
          <p:nvPr/>
        </p:nvGrpSpPr>
        <p:grpSpPr>
          <a:xfrm>
            <a:off x="2408304" y="3293147"/>
            <a:ext cx="5492512" cy="1958337"/>
            <a:chOff x="0" y="0"/>
            <a:chExt cx="5492510" cy="1958336"/>
          </a:xfrm>
        </p:grpSpPr>
        <p:sp>
          <p:nvSpPr>
            <p:cNvPr id="232" name="Shape"/>
            <p:cNvSpPr/>
            <p:nvPr/>
          </p:nvSpPr>
          <p:spPr>
            <a:xfrm>
              <a:off x="0" y="8691"/>
              <a:ext cx="5492511" cy="194095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fill="norm" stroke="1" extrusionOk="0">
                  <a:moveTo>
                    <a:pt x="6068" y="3600"/>
                  </a:moveTo>
                  <a:cubicBezTo>
                    <a:pt x="6068" y="1612"/>
                    <a:pt x="6638" y="0"/>
                    <a:pt x="7341" y="0"/>
                  </a:cubicBezTo>
                  <a:lnTo>
                    <a:pt x="8657" y="0"/>
                  </a:lnTo>
                  <a:lnTo>
                    <a:pt x="20328" y="0"/>
                  </a:lnTo>
                  <a:cubicBezTo>
                    <a:pt x="21030" y="0"/>
                    <a:pt x="21600" y="1612"/>
                    <a:pt x="21600" y="3600"/>
                  </a:cubicBezTo>
                  <a:lnTo>
                    <a:pt x="21600" y="3600"/>
                  </a:lnTo>
                  <a:lnTo>
                    <a:pt x="21600" y="18000"/>
                  </a:lnTo>
                  <a:cubicBezTo>
                    <a:pt x="21600" y="19988"/>
                    <a:pt x="21030" y="21600"/>
                    <a:pt x="20328" y="21600"/>
                  </a:cubicBezTo>
                  <a:lnTo>
                    <a:pt x="7341" y="21600"/>
                  </a:lnTo>
                  <a:cubicBezTo>
                    <a:pt x="6638" y="21600"/>
                    <a:pt x="6068" y="19988"/>
                    <a:pt x="6068" y="18000"/>
                  </a:cubicBezTo>
                  <a:lnTo>
                    <a:pt x="6068" y="9000"/>
                  </a:lnTo>
                  <a:lnTo>
                    <a:pt x="0" y="9078"/>
                  </a:lnTo>
                  <a:lnTo>
                    <a:pt x="6068" y="3600"/>
                  </a:lnTo>
                  <a:close/>
                </a:path>
              </a:pathLst>
            </a:custGeom>
            <a:solidFill>
              <a:srgbClr val="FFFFFF"/>
            </a:solidFill>
            <a:ln w="25400" cap="flat">
              <a:solidFill>
                <a:schemeClr val="accent1"/>
              </a:solidFill>
              <a:prstDash val="solid"/>
              <a:round/>
            </a:ln>
            <a:effectLst>
              <a:outerShdw sx="100000" sy="100000" kx="0" ky="0" algn="b" rotWithShape="0" blurRad="38100" dist="23000" dir="5400000">
                <a:srgbClr val="000000">
                  <a:alpha val="35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/>
            </a:p>
          </p:txBody>
        </p:sp>
        <p:sp>
          <p:nvSpPr>
            <p:cNvPr id="233" name="look into my face and you will know that crimes dropped upon me…"/>
            <p:cNvSpPr txBox="1"/>
            <p:nvPr/>
          </p:nvSpPr>
          <p:spPr>
            <a:xfrm>
              <a:off x="1637830" y="0"/>
              <a:ext cx="3759932" cy="19583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8" tIns="45718" rIns="45718" bIns="45718" numCol="1" anchor="ctr">
              <a:spAutoFit/>
            </a:bodyPr>
            <a:lstStyle/>
            <a:p>
              <a:pPr>
                <a:defRPr i="1"/>
              </a:pPr>
              <a:r>
                <a:t>look into my face</a:t>
              </a:r>
              <a:br/>
              <a:r>
                <a:t>and you will know that crimes dropped upon me</a:t>
              </a:r>
            </a:p>
            <a:p>
              <a:pPr>
                <a:defRPr i="1"/>
              </a:pPr>
              <a:r>
                <a:t>as from a high building…</a:t>
              </a:r>
              <a:br/>
            </a:p>
            <a:p>
              <a:pPr/>
              <a:r>
                <a:t>…by which I mean, I broke the rules.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395"/>
          <p:cNvSpPr txBox="1"/>
          <p:nvPr/>
        </p:nvSpPr>
        <p:spPr>
          <a:xfrm>
            <a:off x="304800" y="75953"/>
            <a:ext cx="6477000" cy="4370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2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 pushes</a:t>
            </a:r>
          </a:p>
        </p:txBody>
      </p:sp>
      <p:sp>
        <p:nvSpPr>
          <p:cNvPr id="237" name="Shape 396"/>
          <p:cNvSpPr txBox="1"/>
          <p:nvPr/>
        </p:nvSpPr>
        <p:spPr>
          <a:xfrm>
            <a:off x="1141833" y="1112391"/>
            <a:ext cx="169217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Master Branch</a:t>
            </a:r>
          </a:p>
        </p:txBody>
      </p:sp>
      <p:sp>
        <p:nvSpPr>
          <p:cNvPr id="238" name="Shape 397"/>
          <p:cNvSpPr txBox="1"/>
          <p:nvPr/>
        </p:nvSpPr>
        <p:spPr>
          <a:xfrm>
            <a:off x="3173148" y="5912327"/>
            <a:ext cx="1708914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</a:t>
            </a:r>
          </a:p>
        </p:txBody>
      </p:sp>
      <p:pic>
        <p:nvPicPr>
          <p:cNvPr id="23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43495" y="1567342"/>
            <a:ext cx="880839" cy="880839"/>
          </a:xfrm>
          <a:prstGeom prst="rect">
            <a:avLst/>
          </a:prstGeom>
          <a:ln w="12700">
            <a:miter lim="400000"/>
          </a:ln>
        </p:spPr>
      </p:pic>
      <p:sp>
        <p:nvSpPr>
          <p:cNvPr id="240" name="Shape 399"/>
          <p:cNvSpPr txBox="1"/>
          <p:nvPr/>
        </p:nvSpPr>
        <p:spPr>
          <a:xfrm>
            <a:off x="1372582" y="2473579"/>
            <a:ext cx="217148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pic>
        <p:nvPicPr>
          <p:cNvPr id="24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451881" y="4966272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42" name="Shape 401"/>
          <p:cNvSpPr/>
          <p:nvPr/>
        </p:nvSpPr>
        <p:spPr>
          <a:xfrm rot="16200000">
            <a:off x="2779092" y="3838403"/>
            <a:ext cx="2243037" cy="1270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21600"/>
                </a:moveTo>
                <a:cubicBezTo>
                  <a:pt x="5400" y="21600"/>
                  <a:pt x="10800" y="16200"/>
                  <a:pt x="10800" y="10799"/>
                </a:cubicBezTo>
                <a:cubicBezTo>
                  <a:pt x="10800" y="5400"/>
                  <a:pt x="16200" y="0"/>
                  <a:pt x="21600" y="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43" name="Shape 402"/>
          <p:cNvSpPr txBox="1"/>
          <p:nvPr/>
        </p:nvSpPr>
        <p:spPr>
          <a:xfrm>
            <a:off x="4307656" y="3077416"/>
            <a:ext cx="3833046" cy="8984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Anne dude </a:t>
            </a:r>
            <a:r>
              <a:rPr b="1"/>
              <a:t>pushes (uploads) </a:t>
            </a:r>
            <a:r>
              <a:t>her revision the main branch.  No code conflicts.  </a:t>
            </a:r>
          </a:p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1400">
                <a:solidFill>
                  <a:srgbClr val="FF2600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Not what we want.</a:t>
            </a:r>
          </a:p>
        </p:txBody>
      </p:sp>
      <p:pic>
        <p:nvPicPr>
          <p:cNvPr id="24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99195" y="1537900"/>
            <a:ext cx="880839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45" name="Shape 404"/>
          <p:cNvSpPr txBox="1"/>
          <p:nvPr/>
        </p:nvSpPr>
        <p:spPr>
          <a:xfrm>
            <a:off x="2604484" y="24481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46" name="Shape 406"/>
          <p:cNvSpPr txBox="1"/>
          <p:nvPr/>
        </p:nvSpPr>
        <p:spPr>
          <a:xfrm>
            <a:off x="5236883" y="4262682"/>
            <a:ext cx="4077847" cy="1869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/>
            </a:pPr>
            <a:r>
              <a:t>&lt;ul&gt; </a:t>
            </a:r>
          </a:p>
          <a:p>
            <a:pPr>
              <a:defRPr sz="2400"/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/>
            </a:pPr>
            <a:r>
              <a:t>&lt;/ul&gt;</a:t>
            </a:r>
          </a:p>
        </p:txBody>
      </p:sp>
      <p:pic>
        <p:nvPicPr>
          <p:cNvPr id="24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554896" y="1537900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48" name="Shape 408"/>
          <p:cNvSpPr txBox="1"/>
          <p:nvPr/>
        </p:nvSpPr>
        <p:spPr>
          <a:xfrm>
            <a:off x="3659263" y="247762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pic>
        <p:nvPicPr>
          <p:cNvPr id="249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4258" y="4611987"/>
            <a:ext cx="1828801" cy="1651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410"/>
          <p:cNvSpPr txBox="1"/>
          <p:nvPr>
            <p:ph type="title"/>
          </p:nvPr>
        </p:nvSpPr>
        <p:spPr>
          <a:xfrm>
            <a:off x="304800" y="-2"/>
            <a:ext cx="5470527" cy="653858"/>
          </a:xfrm>
          <a:prstGeom prst="rect">
            <a:avLst/>
          </a:prstGeom>
        </p:spPr>
        <p:txBody>
          <a:bodyPr/>
          <a:lstStyle/>
          <a:p>
            <a:pPr/>
            <a:r>
              <a:t>If Annehad made a pull first…</a:t>
            </a:r>
          </a:p>
        </p:txBody>
      </p:sp>
      <p:sp>
        <p:nvSpPr>
          <p:cNvPr id="252" name="Shape 411"/>
          <p:cNvSpPr txBox="1"/>
          <p:nvPr/>
        </p:nvSpPr>
        <p:spPr>
          <a:xfrm>
            <a:off x="2982515" y="2108007"/>
            <a:ext cx="4077847" cy="36474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/>
          <a:p>
            <a:pPr>
              <a:defRPr sz="2400">
                <a:solidFill>
                  <a:srgbClr val="FF0000"/>
                </a:solidFill>
              </a:defRPr>
            </a:pPr>
            <a:r>
              <a:t>&lt;ul&gt; 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    &lt;li&gt;The Double Image&lt;/li&gt;</a:t>
            </a:r>
            <a:br/>
            <a:r>
              <a:t>    &lt;li&gt;Heart’s Needle&lt;/li&gt;</a:t>
            </a:r>
            <a:br/>
            <a:r>
              <a:t>    &lt;li&gt;Baby Picture&lt;/li&gt;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&lt;/ul&gt;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&lt;ul&gt; 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    &lt;li&gt;Poems&lt;/li&gt;</a:t>
            </a:r>
            <a:br/>
            <a:r>
              <a:t>    &lt;li&gt;Albums&lt;/li&gt;</a:t>
            </a:r>
            <a:br/>
            <a:r>
              <a:t>    &lt;li&gt;Songs&lt;/li&gt;</a:t>
            </a:r>
          </a:p>
          <a:p>
            <a:pPr>
              <a:defRPr sz="2400">
                <a:solidFill>
                  <a:srgbClr val="FF0000"/>
                </a:solidFill>
              </a:defRPr>
            </a:pPr>
            <a:r>
              <a:t>&lt;/ul&gt;</a:t>
            </a:r>
          </a:p>
        </p:txBody>
      </p:sp>
      <p:sp>
        <p:nvSpPr>
          <p:cNvPr id="253" name="Shape 412"/>
          <p:cNvSpPr txBox="1"/>
          <p:nvPr/>
        </p:nvSpPr>
        <p:spPr>
          <a:xfrm>
            <a:off x="3630755" y="1175254"/>
            <a:ext cx="1882484" cy="6248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sz="3600"/>
            </a:lvl1pPr>
          </a:lstStyle>
          <a:p>
            <a:pPr/>
            <a:r>
              <a:t>Conflict!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221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Admin Items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41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overwritten work is discovered</a:t>
            </a:r>
          </a:p>
        </p:txBody>
      </p:sp>
      <p:pic>
        <p:nvPicPr>
          <p:cNvPr id="256" name="image8.png" descr="image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87947" y="2004817"/>
            <a:ext cx="5470529" cy="308382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7" name="Picture 15" descr="Picture 15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1911" y="3923333"/>
            <a:ext cx="1942176" cy="2330608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icture 16" descr="Picture 16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37469" y="1207791"/>
            <a:ext cx="1611060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59" name="Picture 17" descr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646913" y="3444668"/>
            <a:ext cx="1479563" cy="1335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428"/>
          <p:cNvSpPr txBox="1"/>
          <p:nvPr>
            <p:ph type="title"/>
          </p:nvPr>
        </p:nvSpPr>
        <p:spPr>
          <a:xfrm>
            <a:off x="304799" y="-3"/>
            <a:ext cx="7046567" cy="653860"/>
          </a:xfrm>
          <a:prstGeom prst="rect">
            <a:avLst/>
          </a:prstGeom>
        </p:spPr>
        <p:txBody>
          <a:bodyPr/>
          <a:lstStyle/>
          <a:p>
            <a:pPr/>
            <a:r>
              <a:t>Roll Back</a:t>
            </a:r>
          </a:p>
        </p:txBody>
      </p:sp>
      <p:sp>
        <p:nvSpPr>
          <p:cNvPr id="262" name="Shape 431"/>
          <p:cNvSpPr txBox="1"/>
          <p:nvPr/>
        </p:nvSpPr>
        <p:spPr>
          <a:xfrm>
            <a:off x="2462633" y="1061591"/>
            <a:ext cx="147596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Main Branch</a:t>
            </a:r>
          </a:p>
        </p:txBody>
      </p:sp>
      <p:sp>
        <p:nvSpPr>
          <p:cNvPr id="263" name="Shape 432"/>
          <p:cNvSpPr txBox="1"/>
          <p:nvPr/>
        </p:nvSpPr>
        <p:spPr>
          <a:xfrm>
            <a:off x="5336128" y="5807273"/>
            <a:ext cx="1772426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Anne’s Branch </a:t>
            </a:r>
          </a:p>
        </p:txBody>
      </p:sp>
      <p:pic>
        <p:nvPicPr>
          <p:cNvPr id="264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475395" y="1512500"/>
            <a:ext cx="880839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65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1076" y="1504881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6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46754" y="1502872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7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882432" y="1502872"/>
            <a:ext cx="880836" cy="880836"/>
          </a:xfrm>
          <a:prstGeom prst="rect">
            <a:avLst/>
          </a:prstGeom>
          <a:ln w="12700">
            <a:miter lim="400000"/>
          </a:ln>
        </p:spPr>
      </p:pic>
      <p:sp>
        <p:nvSpPr>
          <p:cNvPr id="268" name="Shape 437"/>
          <p:cNvSpPr txBox="1"/>
          <p:nvPr/>
        </p:nvSpPr>
        <p:spPr>
          <a:xfrm>
            <a:off x="2693384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269" name="Shape 438"/>
          <p:cNvSpPr txBox="1"/>
          <p:nvPr/>
        </p:nvSpPr>
        <p:spPr>
          <a:xfrm>
            <a:off x="3813159" y="241995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270" name="Shape 439"/>
          <p:cNvSpPr txBox="1"/>
          <p:nvPr/>
        </p:nvSpPr>
        <p:spPr>
          <a:xfrm>
            <a:off x="4893890" y="2426920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271" name="Shape 440"/>
          <p:cNvSpPr txBox="1"/>
          <p:nvPr/>
        </p:nvSpPr>
        <p:spPr>
          <a:xfrm>
            <a:off x="6386960" y="2422779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272" name="Shape 441"/>
          <p:cNvSpPr/>
          <p:nvPr/>
        </p:nvSpPr>
        <p:spPr>
          <a:xfrm flipV="1">
            <a:off x="3356231" y="1948252"/>
            <a:ext cx="254847" cy="1713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3" name="Shape 442"/>
          <p:cNvSpPr/>
          <p:nvPr/>
        </p:nvSpPr>
        <p:spPr>
          <a:xfrm flipV="1">
            <a:off x="4491911" y="1945296"/>
            <a:ext cx="254844" cy="762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274" name="Shape 443"/>
          <p:cNvSpPr/>
          <p:nvPr/>
        </p:nvSpPr>
        <p:spPr>
          <a:xfrm flipV="1">
            <a:off x="5630893" y="1935665"/>
            <a:ext cx="254844" cy="7624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75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27623" y="4885578"/>
            <a:ext cx="880838" cy="880838"/>
          </a:xfrm>
          <a:prstGeom prst="rect">
            <a:avLst/>
          </a:prstGeom>
          <a:ln w="12700">
            <a:miter lim="400000"/>
          </a:ln>
        </p:spPr>
      </p:pic>
      <p:sp>
        <p:nvSpPr>
          <p:cNvPr id="276" name="Shape 445"/>
          <p:cNvSpPr/>
          <p:nvPr/>
        </p:nvSpPr>
        <p:spPr>
          <a:xfrm>
            <a:off x="6048780" y="5041853"/>
            <a:ext cx="600489" cy="574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7" name="Shape 446"/>
          <p:cNvSpPr/>
          <p:nvPr/>
        </p:nvSpPr>
        <p:spPr>
          <a:xfrm>
            <a:off x="4888105" y="1682233"/>
            <a:ext cx="600489" cy="5742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5399"/>
                </a:moveTo>
                <a:lnTo>
                  <a:pt x="4745" y="0"/>
                </a:lnTo>
                <a:lnTo>
                  <a:pt x="10800" y="5820"/>
                </a:lnTo>
                <a:lnTo>
                  <a:pt x="16855" y="0"/>
                </a:lnTo>
                <a:lnTo>
                  <a:pt x="21600" y="5399"/>
                </a:lnTo>
                <a:lnTo>
                  <a:pt x="15981" y="10800"/>
                </a:lnTo>
                <a:lnTo>
                  <a:pt x="21600" y="16201"/>
                </a:lnTo>
                <a:lnTo>
                  <a:pt x="16855" y="21600"/>
                </a:lnTo>
                <a:lnTo>
                  <a:pt x="10800" y="15780"/>
                </a:lnTo>
                <a:lnTo>
                  <a:pt x="4745" y="21600"/>
                </a:lnTo>
                <a:lnTo>
                  <a:pt x="0" y="16201"/>
                </a:lnTo>
                <a:lnTo>
                  <a:pt x="5619" y="10800"/>
                </a:lnTo>
                <a:close/>
              </a:path>
            </a:pathLst>
          </a:custGeom>
          <a:solidFill>
            <a:srgbClr val="FF0000"/>
          </a:solidFill>
          <a:ln w="12700">
            <a:solidFill>
              <a:srgbClr val="42719B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78" name="Shape 447"/>
          <p:cNvSpPr/>
          <p:nvPr/>
        </p:nvSpPr>
        <p:spPr>
          <a:xfrm rot="16200000">
            <a:off x="4770275" y="1702523"/>
            <a:ext cx="817254" cy="224994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1398" y="0"/>
                </a:moveTo>
                <a:cubicBezTo>
                  <a:pt x="10699" y="0"/>
                  <a:pt x="0" y="5400"/>
                  <a:pt x="0" y="10800"/>
                </a:cubicBezTo>
                <a:cubicBezTo>
                  <a:pt x="0" y="16200"/>
                  <a:pt x="10800" y="21600"/>
                  <a:pt x="21600" y="21600"/>
                </a:cubicBezTo>
              </a:path>
            </a:pathLst>
          </a:cu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279" name="Shape 448"/>
          <p:cNvSpPr txBox="1"/>
          <p:nvPr/>
        </p:nvSpPr>
        <p:spPr>
          <a:xfrm>
            <a:off x="5043130" y="3421307"/>
            <a:ext cx="3181290" cy="4920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sz="1400">
                <a:latin typeface="Arial"/>
                <a:ea typeface="Arial"/>
                <a:cs typeface="Arial"/>
                <a:sym typeface="Arial"/>
              </a:defRPr>
            </a:pPr>
            <a:r>
              <a:t>Maya </a:t>
            </a:r>
            <a:r>
              <a:rPr b="1" u="sng"/>
              <a:t>rolls back</a:t>
            </a:r>
            <a:r>
              <a:t> the code to an earlier version.</a:t>
            </a:r>
          </a:p>
        </p:txBody>
      </p:sp>
      <p:pic>
        <p:nvPicPr>
          <p:cNvPr id="280" name="Picture 22" descr="Picture 22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37469" y="1207791"/>
            <a:ext cx="1611060" cy="2338936"/>
          </a:xfrm>
          <a:prstGeom prst="rect">
            <a:avLst/>
          </a:prstGeom>
          <a:ln w="12700">
            <a:miter lim="400000"/>
          </a:ln>
        </p:spPr>
      </p:pic>
      <p:pic>
        <p:nvPicPr>
          <p:cNvPr id="281" name="Picture 23" descr="Picture 23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03217" y="4471556"/>
            <a:ext cx="1479563" cy="133571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45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The Group Project</a:t>
            </a:r>
          </a:p>
        </p:txBody>
      </p:sp>
      <p:sp>
        <p:nvSpPr>
          <p:cNvPr id="284" name="Shape 454"/>
          <p:cNvSpPr txBox="1"/>
          <p:nvPr/>
        </p:nvSpPr>
        <p:spPr>
          <a:xfrm>
            <a:off x="1357009" y="2757388"/>
            <a:ext cx="6558644" cy="108227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4000" u="sng">
                <a:latin typeface="Arial"/>
                <a:ea typeface="Arial"/>
                <a:cs typeface="Arial"/>
                <a:sym typeface="Arial"/>
              </a:defRPr>
            </a:pPr>
            <a:r>
              <a:t>Lesson: </a:t>
            </a:r>
          </a:p>
          <a:p>
            <a:pPr>
              <a:defRPr b="1" sz="3000">
                <a:latin typeface="Arial"/>
                <a:ea typeface="Arial"/>
                <a:cs typeface="Arial"/>
                <a:sym typeface="Arial"/>
              </a:defRPr>
            </a:pPr>
            <a:r>
              <a:t>You should use Version Control!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46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Quick Activity!</a:t>
            </a:r>
          </a:p>
        </p:txBody>
      </p:sp>
      <p:sp>
        <p:nvSpPr>
          <p:cNvPr id="287" name="Shape 469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288" name="Shape 470"/>
          <p:cNvSpPr txBox="1"/>
          <p:nvPr/>
        </p:nvSpPr>
        <p:spPr>
          <a:xfrm>
            <a:off x="304800" y="914400"/>
            <a:ext cx="8686800" cy="21278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Turn to your neighbor, and have one of you explain to the other:</a:t>
            </a:r>
          </a:p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The concept of version control.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Then the other should explain:</a:t>
            </a:r>
          </a:p>
          <a:p>
            <a:pPr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Two of the key advantages to using a version control system. </a:t>
            </a:r>
          </a:p>
        </p:txBody>
      </p:sp>
      <p:sp>
        <p:nvSpPr>
          <p:cNvPr id="289" name="Shape 471"/>
          <p:cNvSpPr txBox="1"/>
          <p:nvPr/>
        </p:nvSpPr>
        <p:spPr>
          <a:xfrm>
            <a:off x="3657600" y="124823"/>
            <a:ext cx="53340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Suggested Time: </a:t>
            </a:r>
            <a:r>
              <a:rPr b="0"/>
              <a:t>3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47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So… What’s this GitHub?</a:t>
            </a:r>
          </a:p>
        </p:txBody>
      </p:sp>
      <p:sp>
        <p:nvSpPr>
          <p:cNvPr id="292" name="Shape 474"/>
          <p:cNvSpPr/>
          <p:nvPr/>
        </p:nvSpPr>
        <p:spPr>
          <a:xfrm>
            <a:off x="-3" y="990600"/>
            <a:ext cx="9149876" cy="3183577"/>
          </a:xfrm>
          <a:prstGeom prst="rect">
            <a:avLst/>
          </a:prstGeom>
          <a:solidFill>
            <a:srgbClr val="2E75B6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3" name="Shape 475"/>
          <p:cNvSpPr txBox="1"/>
          <p:nvPr/>
        </p:nvSpPr>
        <p:spPr>
          <a:xfrm>
            <a:off x="304799" y="1219196"/>
            <a:ext cx="8610601" cy="25706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GitHub is a Web-Based hosting service to store code online.</a:t>
            </a:r>
          </a:p>
          <a:p>
            <a:pPr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allows developers to </a:t>
            </a:r>
            <a:r>
              <a:rPr b="1"/>
              <a:t>pull</a:t>
            </a:r>
            <a:r>
              <a:t> (download) code or </a:t>
            </a:r>
            <a:r>
              <a:rPr b="1"/>
              <a:t>push</a:t>
            </a:r>
            <a:r>
              <a:t> (upload) code to the same </a:t>
            </a:r>
            <a:r>
              <a:rPr b="1"/>
              <a:t>repository </a:t>
            </a:r>
            <a:r>
              <a:t>(directory). </a:t>
            </a: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sz="24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It also allows developers to </a:t>
            </a:r>
            <a:r>
              <a:rPr b="1"/>
              <a:t>view histories </a:t>
            </a:r>
            <a:r>
              <a:t>of code changes and to </a:t>
            </a:r>
            <a:r>
              <a:rPr b="1"/>
              <a:t>track issues</a:t>
            </a:r>
            <a:r>
              <a:t>. </a:t>
            </a:r>
          </a:p>
        </p:txBody>
      </p:sp>
      <p:pic>
        <p:nvPicPr>
          <p:cNvPr id="294" name="image4.jpeg" descr="image4.jpeg"/>
          <p:cNvPicPr>
            <a:picLocks noChangeAspect="1"/>
          </p:cNvPicPr>
          <p:nvPr/>
        </p:nvPicPr>
        <p:blipFill>
          <a:blip r:embed="rId2">
            <a:extLst/>
          </a:blip>
          <a:srcRect l="0" t="15119" r="0" b="16088"/>
          <a:stretch>
            <a:fillRect/>
          </a:stretch>
        </p:blipFill>
        <p:spPr>
          <a:xfrm>
            <a:off x="2209800" y="4174174"/>
            <a:ext cx="5301771" cy="213360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47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Pushing and Pulling to GitHub</a:t>
            </a:r>
          </a:p>
        </p:txBody>
      </p:sp>
      <p:sp>
        <p:nvSpPr>
          <p:cNvPr id="297" name="Shape 479"/>
          <p:cNvSpPr/>
          <p:nvPr/>
        </p:nvSpPr>
        <p:spPr>
          <a:xfrm>
            <a:off x="0" y="864931"/>
            <a:ext cx="9144000" cy="1520852"/>
          </a:xfrm>
          <a:prstGeom prst="rect">
            <a:avLst/>
          </a:prstGeom>
          <a:solidFill>
            <a:srgbClr val="DAE3F3"/>
          </a:solidFill>
          <a:ln w="12700">
            <a:solidFill>
              <a:srgbClr val="DAE3F3"/>
            </a:solidFill>
            <a:miter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</a:defRPr>
            </a:pPr>
          </a:p>
        </p:txBody>
      </p:sp>
      <p:sp>
        <p:nvSpPr>
          <p:cNvPr id="298" name="Shape 480"/>
          <p:cNvSpPr/>
          <p:nvPr/>
        </p:nvSpPr>
        <p:spPr>
          <a:xfrm>
            <a:off x="0" y="653854"/>
            <a:ext cx="9144001" cy="1"/>
          </a:xfrm>
          <a:prstGeom prst="line">
            <a:avLst/>
          </a:prstGeom>
          <a:ln w="41275">
            <a:solidFill>
              <a:srgbClr val="C83232"/>
            </a:solidFill>
            <a:miter/>
          </a:ln>
        </p:spPr>
        <p:txBody>
          <a:bodyPr lIns="45718" tIns="45718" rIns="45718" bIns="45718"/>
          <a:lstStyle/>
          <a:p>
            <a:pPr/>
          </a:p>
        </p:txBody>
      </p:sp>
      <p:pic>
        <p:nvPicPr>
          <p:cNvPr id="299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33600" y="1230823"/>
            <a:ext cx="880835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69277" y="1223201"/>
            <a:ext cx="880838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404955" y="1221195"/>
            <a:ext cx="880838" cy="880836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image3.jpeg" descr="image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40633" y="1221192"/>
            <a:ext cx="880838" cy="880838"/>
          </a:xfrm>
          <a:prstGeom prst="rect">
            <a:avLst/>
          </a:prstGeom>
          <a:ln w="12700">
            <a:miter lim="400000"/>
          </a:ln>
        </p:spPr>
      </p:pic>
      <p:pic>
        <p:nvPicPr>
          <p:cNvPr id="303" name="image1.gif" descr="image1.gi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35034" y="855284"/>
            <a:ext cx="1511560" cy="151156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hape 486"/>
          <p:cNvSpPr/>
          <p:nvPr/>
        </p:nvSpPr>
        <p:spPr>
          <a:xfrm rot="5400000">
            <a:off x="1596341" y="2007502"/>
            <a:ext cx="873521" cy="10818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05" name="Shape 487"/>
          <p:cNvSpPr txBox="1"/>
          <p:nvPr/>
        </p:nvSpPr>
        <p:spPr>
          <a:xfrm>
            <a:off x="2418356" y="86775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1</a:t>
            </a:r>
          </a:p>
        </p:txBody>
      </p:sp>
      <p:sp>
        <p:nvSpPr>
          <p:cNvPr id="306" name="Shape 488"/>
          <p:cNvSpPr txBox="1"/>
          <p:nvPr/>
        </p:nvSpPr>
        <p:spPr>
          <a:xfrm>
            <a:off x="3538132" y="864931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2</a:t>
            </a:r>
          </a:p>
        </p:txBody>
      </p:sp>
      <p:sp>
        <p:nvSpPr>
          <p:cNvPr id="307" name="Shape 489"/>
          <p:cNvSpPr txBox="1"/>
          <p:nvPr/>
        </p:nvSpPr>
        <p:spPr>
          <a:xfrm>
            <a:off x="4618861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3</a:t>
            </a:r>
          </a:p>
        </p:txBody>
      </p:sp>
      <p:sp>
        <p:nvSpPr>
          <p:cNvPr id="308" name="Shape 490"/>
          <p:cNvSpPr txBox="1"/>
          <p:nvPr/>
        </p:nvSpPr>
        <p:spPr>
          <a:xfrm>
            <a:off x="5874048" y="871892"/>
            <a:ext cx="217147" cy="31338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6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4</a:t>
            </a:r>
          </a:p>
        </p:txBody>
      </p:sp>
      <p:sp>
        <p:nvSpPr>
          <p:cNvPr id="309" name="Shape 491"/>
          <p:cNvSpPr/>
          <p:nvPr/>
        </p:nvSpPr>
        <p:spPr>
          <a:xfrm flipV="1">
            <a:off x="1492183" y="2104038"/>
            <a:ext cx="2217513" cy="12381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0" name="Shape 492"/>
          <p:cNvSpPr txBox="1"/>
          <p:nvPr/>
        </p:nvSpPr>
        <p:spPr>
          <a:xfrm>
            <a:off x="1563802" y="2546406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11" name="Shape 493"/>
          <p:cNvSpPr txBox="1"/>
          <p:nvPr/>
        </p:nvSpPr>
        <p:spPr>
          <a:xfrm>
            <a:off x="2588153" y="2962181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12" name="Shape 494"/>
          <p:cNvSpPr/>
          <p:nvPr/>
        </p:nvSpPr>
        <p:spPr>
          <a:xfrm rot="5400000">
            <a:off x="843223" y="2749119"/>
            <a:ext cx="2379757" cy="108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3" name="Shape 495"/>
          <p:cNvSpPr/>
          <p:nvPr/>
        </p:nvSpPr>
        <p:spPr>
          <a:xfrm flipV="1">
            <a:off x="1563802" y="2086392"/>
            <a:ext cx="3163643" cy="260243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21522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4" name="Shape 496"/>
          <p:cNvSpPr txBox="1"/>
          <p:nvPr/>
        </p:nvSpPr>
        <p:spPr>
          <a:xfrm>
            <a:off x="3523112" y="4784183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15" name="Shape 497"/>
          <p:cNvSpPr txBox="1"/>
          <p:nvPr/>
        </p:nvSpPr>
        <p:spPr>
          <a:xfrm>
            <a:off x="1563802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16" name="Shape 498"/>
          <p:cNvSpPr/>
          <p:nvPr/>
        </p:nvSpPr>
        <p:spPr>
          <a:xfrm flipV="1" rot="10800000">
            <a:off x="1505872" y="2214935"/>
            <a:ext cx="3668451" cy="34794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86" y="0"/>
                </a:moveTo>
                <a:lnTo>
                  <a:pt x="0" y="0"/>
                </a:lnTo>
                <a:lnTo>
                  <a:pt x="0" y="2160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7" name="Shape 499"/>
          <p:cNvSpPr txBox="1"/>
          <p:nvPr/>
        </p:nvSpPr>
        <p:spPr>
          <a:xfrm>
            <a:off x="4137221" y="5325805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sp>
        <p:nvSpPr>
          <p:cNvPr id="318" name="Shape 500"/>
          <p:cNvSpPr/>
          <p:nvPr/>
        </p:nvSpPr>
        <p:spPr>
          <a:xfrm flipV="1">
            <a:off x="1563803" y="2102029"/>
            <a:ext cx="4417250" cy="39352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19" name="Shape 501"/>
          <p:cNvSpPr txBox="1"/>
          <p:nvPr/>
        </p:nvSpPr>
        <p:spPr>
          <a:xfrm>
            <a:off x="4861833" y="5744566"/>
            <a:ext cx="1032725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Push Code</a:t>
            </a:r>
          </a:p>
        </p:txBody>
      </p:sp>
      <p:sp>
        <p:nvSpPr>
          <p:cNvPr id="320" name="Shape 502"/>
          <p:cNvSpPr txBox="1"/>
          <p:nvPr/>
        </p:nvSpPr>
        <p:spPr>
          <a:xfrm>
            <a:off x="6571557" y="1442918"/>
            <a:ext cx="1358634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 u="sng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GitHub Branch</a:t>
            </a:r>
          </a:p>
        </p:txBody>
      </p:sp>
      <p:sp>
        <p:nvSpPr>
          <p:cNvPr id="321" name="Shape 505"/>
          <p:cNvSpPr/>
          <p:nvPr/>
        </p:nvSpPr>
        <p:spPr>
          <a:xfrm rot="5400000">
            <a:off x="2201117" y="2772716"/>
            <a:ext cx="2379756" cy="108183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</a:path>
            </a:pathLst>
          </a:custGeom>
          <a:ln w="66675">
            <a:solidFill>
              <a:srgbClr val="C00000"/>
            </a:solidFill>
            <a:miter/>
            <a:tailEnd type="triangle"/>
          </a:ln>
        </p:spPr>
        <p:txBody>
          <a:bodyPr lIns="45718" tIns="45718" rIns="45718" bIns="45718" anchor="ctr"/>
          <a:lstStyle/>
          <a:p>
            <a:pPr/>
          </a:p>
        </p:txBody>
      </p:sp>
      <p:sp>
        <p:nvSpPr>
          <p:cNvPr id="322" name="Shape 506"/>
          <p:cNvSpPr txBox="1"/>
          <p:nvPr/>
        </p:nvSpPr>
        <p:spPr>
          <a:xfrm>
            <a:off x="2921697" y="4085073"/>
            <a:ext cx="924031" cy="28882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14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Pull Code</a:t>
            </a:r>
          </a:p>
        </p:txBody>
      </p:sp>
      <p:pic>
        <p:nvPicPr>
          <p:cNvPr id="323" name="Picture 31" descr="Picture 31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02520" y="2484644"/>
            <a:ext cx="807455" cy="1172263"/>
          </a:xfrm>
          <a:prstGeom prst="rect">
            <a:avLst/>
          </a:prstGeom>
          <a:ln w="12700">
            <a:miter lim="400000"/>
          </a:ln>
        </p:spPr>
      </p:pic>
      <p:pic>
        <p:nvPicPr>
          <p:cNvPr id="324" name="Picture 32" descr="Picture 3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98115" y="3863418"/>
            <a:ext cx="1221574" cy="1102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Picture 33" descr="Picture 33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328617" y="5026795"/>
            <a:ext cx="1170410" cy="140449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509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Get Started with 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51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Instructor Git Demo!</a:t>
            </a:r>
          </a:p>
        </p:txBody>
      </p:sp>
      <p:pic>
        <p:nvPicPr>
          <p:cNvPr id="330" name="image11.png" descr="image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4958" y="823409"/>
            <a:ext cx="8559803" cy="5397054"/>
          </a:xfrm>
          <a:prstGeom prst="rect">
            <a:avLst/>
          </a:prstGeom>
          <a:ln>
            <a:solidFill>
              <a:srgbClr val="DAE3F3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5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Git Commands</a:t>
            </a:r>
          </a:p>
        </p:txBody>
      </p:sp>
      <p:sp>
        <p:nvSpPr>
          <p:cNvPr id="333" name="Shape 515"/>
          <p:cNvSpPr txBox="1"/>
          <p:nvPr/>
        </p:nvSpPr>
        <p:spPr>
          <a:xfrm>
            <a:off x="324715" y="772358"/>
            <a:ext cx="8229602" cy="55535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clone</a:t>
            </a: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add</a:t>
            </a: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commit</a:t>
            </a: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5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pull</a:t>
            </a:r>
          </a:p>
          <a:p>
            <a:pPr marL="742950" indent="-514350" defTabSz="685800">
              <a:buSzPct val="100000"/>
              <a:buAutoNum type="arabicPeriod" startAt="5"/>
              <a:defRPr b="1" sz="28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7"/>
              <a:defRPr sz="28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b="1" sz="28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51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Git Commands</a:t>
            </a:r>
          </a:p>
        </p:txBody>
      </p:sp>
      <p:sp>
        <p:nvSpPr>
          <p:cNvPr id="336" name="Shape 518"/>
          <p:cNvSpPr txBox="1"/>
          <p:nvPr/>
        </p:nvSpPr>
        <p:spPr>
          <a:xfrm>
            <a:off x="443344" y="914399"/>
            <a:ext cx="8229601" cy="5351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indent="228600" defTabSz="685800">
              <a:defRPr b="1" sz="2000" u="sng">
                <a:latin typeface="Arial"/>
                <a:ea typeface="Arial"/>
                <a:cs typeface="Arial"/>
                <a:sym typeface="Arial"/>
              </a:defRPr>
            </a:pPr>
            <a:r>
              <a:t>At its most basic, these are the five git commands to get started:</a:t>
            </a:r>
            <a:endParaRPr sz="2400"/>
          </a:p>
          <a:p>
            <a:pPr indent="228600" defTabSz="685800"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1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clone </a:t>
            </a:r>
            <a:r>
              <a:rPr b="0"/>
              <a:t>– copies an entire repo (to begin).</a:t>
            </a:r>
          </a:p>
          <a:p>
            <a:pPr marL="742950" indent="-514350" defTabSz="685800">
              <a:buSzPct val="100000"/>
              <a:buAutoNum type="arabicPeriod" startAt="1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2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add </a:t>
            </a:r>
            <a:r>
              <a:rPr b="0"/>
              <a:t>– adds a file for inclusion in Git.</a:t>
            </a:r>
          </a:p>
          <a:p>
            <a:pPr marL="742950" indent="-514350" defTabSz="685800">
              <a:buSzPct val="100000"/>
              <a:buAutoNum type="arabicPeriod" startAt="2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3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commit </a:t>
            </a:r>
            <a:r>
              <a:rPr b="0"/>
              <a:t>– notes a change to the local repo.</a:t>
            </a:r>
          </a:p>
          <a:p>
            <a:pPr marL="742950" indent="-514350" defTabSz="685800">
              <a:buSzPct val="100000"/>
              <a:buAutoNum type="arabicPeriod" startAt="3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4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push </a:t>
            </a:r>
            <a:r>
              <a:rPr b="0"/>
              <a:t>– sends changes to hosting service.</a:t>
            </a:r>
          </a:p>
          <a:p>
            <a:pPr marL="742950" indent="-514350" defTabSz="685800">
              <a:buSzPct val="100000"/>
              <a:buAutoNum type="arabicPeriod" startAt="4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5"/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git pull </a:t>
            </a:r>
            <a:r>
              <a:rPr b="0"/>
              <a:t>– downloads freshest version of repo.</a:t>
            </a:r>
          </a:p>
          <a:p>
            <a:pPr marL="742950" indent="-514350" defTabSz="685800">
              <a:buSzPct val="100000"/>
              <a:buAutoNum type="arabicPeriod" startAt="5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742950" indent="-514350" defTabSz="685800">
              <a:buSzPct val="100000"/>
              <a:buAutoNum type="arabicPeriod" startAt="7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indent="228600" defTabSz="685800">
              <a:defRPr sz="24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22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Where to Get Help</a:t>
            </a:r>
          </a:p>
        </p:txBody>
      </p:sp>
      <p:sp>
        <p:nvSpPr>
          <p:cNvPr id="67" name="Shape 224"/>
          <p:cNvSpPr txBox="1"/>
          <p:nvPr/>
        </p:nvSpPr>
        <p:spPr>
          <a:xfrm>
            <a:off x="196850" y="706357"/>
            <a:ext cx="8947150" cy="56601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Practice, Practice, Practice: </a:t>
            </a:r>
            <a:r>
              <a:rPr b="0"/>
              <a:t>Work Individually or in Groups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Review In Class Material (Exercises and Slides):</a:t>
            </a:r>
            <a:br/>
            <a:r>
              <a:rPr b="0" sz="2000"/>
              <a:t>https://uwa.bootcampcontent.com/UWA-Bootcamp/UWASEA201811FSF5.git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Re-Watch Class Videos: </a:t>
            </a:r>
            <a:br/>
            <a:r>
              <a:rPr b="0"/>
              <a:t>https://codingbootcamp.hosted.panopto.com/Panopto/Pages/Viewer.aspx?id=51dd7dae-ead3-4387-b278-a9a5003bfd25</a:t>
            </a:r>
            <a:endParaRPr sz="2400"/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In Class Office Hours: </a:t>
            </a:r>
            <a:r>
              <a:rPr b="0"/>
              <a:t>45 minutes before class, 30 minutes after</a:t>
            </a:r>
            <a:endParaRPr sz="2400"/>
          </a:p>
          <a:p>
            <a:pPr defTabSz="685800">
              <a:spcBef>
                <a:spcPts val="500"/>
              </a:spcBef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One-on-One Sessions: </a:t>
            </a:r>
            <a:r>
              <a:rPr b="0"/>
              <a:t>By Announcement through SSM</a:t>
            </a: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1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Contact Student Success: </a:t>
            </a:r>
            <a:r>
              <a:rPr b="0"/>
              <a:t>Anytime!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52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39" name="Shape 52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40" name="Shape 522"/>
          <p:cNvSpPr txBox="1"/>
          <p:nvPr/>
        </p:nvSpPr>
        <p:spPr>
          <a:xfrm>
            <a:off x="304800" y="914400"/>
            <a:ext cx="8686800" cy="51131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Assignment: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Using GitHub and the Command Line:</a:t>
            </a:r>
          </a:p>
          <a:p>
            <a:pPr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Create a new </a:t>
            </a:r>
            <a:r>
              <a:rPr b="1"/>
              <a:t>public GitHub repository </a:t>
            </a:r>
            <a:r>
              <a:t>and name it whatever you like. Be sure to check the box for “initialize this repository with a README.”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Next, </a:t>
            </a:r>
            <a:r>
              <a:rPr b="1"/>
              <a:t>clone</a:t>
            </a:r>
            <a:r>
              <a:t> the repo to your local directory. 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Then create an HTML file inside the local directory.</a:t>
            </a: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Add</a:t>
            </a:r>
            <a:r>
              <a:rPr b="0"/>
              <a:t>, </a:t>
            </a:r>
            <a:r>
              <a:t>Commit</a:t>
            </a:r>
            <a:r>
              <a:rPr b="0"/>
              <a:t>, and </a:t>
            </a:r>
            <a:r>
              <a:t>Push</a:t>
            </a:r>
            <a:r>
              <a:rPr b="0"/>
              <a:t> the code to GitHub.</a:t>
            </a:r>
          </a:p>
          <a:p>
            <a:pPr>
              <a:defRPr sz="16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Bonus:</a:t>
            </a:r>
            <a:endParaRPr u="sng"/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Find a partner in class, and </a:t>
            </a:r>
            <a:r>
              <a:rPr b="1" u="sng"/>
              <a:t>fork</a:t>
            </a:r>
            <a:r>
              <a:t> </a:t>
            </a:r>
            <a:r>
              <a:rPr i="1"/>
              <a:t>their </a:t>
            </a:r>
            <a:r>
              <a:t>repository to your own GitHub account. Clone this forked repository to your local directory.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Add, Commit, and Push the code back to your forked copy. </a:t>
            </a: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Finally, submit a </a:t>
            </a:r>
            <a:r>
              <a:rPr b="1"/>
              <a:t>pull request</a:t>
            </a:r>
            <a:r>
              <a:t> to send your changes to your partner’s repo.</a:t>
            </a:r>
          </a:p>
        </p:txBody>
      </p:sp>
      <p:sp>
        <p:nvSpPr>
          <p:cNvPr id="341" name="Shape 523"/>
          <p:cNvSpPr txBox="1"/>
          <p:nvPr/>
        </p:nvSpPr>
        <p:spPr>
          <a:xfrm>
            <a:off x="2514600" y="124823"/>
            <a:ext cx="64770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Git Add, Commit, Push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Shape 52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Still a Bit Lost? Never Worry!</a:t>
            </a:r>
          </a:p>
        </p:txBody>
      </p:sp>
      <p:pic>
        <p:nvPicPr>
          <p:cNvPr id="344" name="image12.png" descr="image1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8331" y="966787"/>
            <a:ext cx="4848227" cy="4924427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345" name="Shape 527"/>
          <p:cNvSpPr txBox="1"/>
          <p:nvPr/>
        </p:nvSpPr>
        <p:spPr>
          <a:xfrm>
            <a:off x="5257800" y="2514599"/>
            <a:ext cx="3733800" cy="11507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Follow this handy Guide!</a:t>
            </a:r>
          </a:p>
          <a:p>
            <a:pPr marL="285750" indent="-285750"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marL="285750" indent="-285750"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Practice a few times on your own before our next class.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529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If You’re Still Lost… Here’s a (Free) Course</a:t>
            </a:r>
          </a:p>
        </p:txBody>
      </p:sp>
      <p:pic>
        <p:nvPicPr>
          <p:cNvPr id="348" name="image13.png" descr="image13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00" y="889866"/>
            <a:ext cx="7239000" cy="4834455"/>
          </a:xfrm>
          <a:prstGeom prst="rect">
            <a:avLst/>
          </a:prstGeom>
          <a:ln>
            <a:solidFill>
              <a:srgbClr val="DAE3F3"/>
            </a:solidFill>
          </a:ln>
        </p:spPr>
      </p:pic>
      <p:sp>
        <p:nvSpPr>
          <p:cNvPr id="349" name="Shape 531"/>
          <p:cNvSpPr txBox="1"/>
          <p:nvPr/>
        </p:nvSpPr>
        <p:spPr>
          <a:xfrm>
            <a:off x="2261617" y="5882663"/>
            <a:ext cx="4487275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https://www.codeschool.com/courses/try-git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Shape 533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HTML Round 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535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Syntax (Basic)</a:t>
            </a:r>
          </a:p>
        </p:txBody>
      </p:sp>
      <p:sp>
        <p:nvSpPr>
          <p:cNvPr id="354" name="Shape 536"/>
          <p:cNvSpPr/>
          <p:nvPr/>
        </p:nvSpPr>
        <p:spPr>
          <a:xfrm>
            <a:off x="897616" y="2974636"/>
            <a:ext cx="1371604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&lt;h1&gt;</a:t>
            </a:r>
          </a:p>
        </p:txBody>
      </p:sp>
      <p:sp>
        <p:nvSpPr>
          <p:cNvPr id="355" name="Shape 537"/>
          <p:cNvSpPr/>
          <p:nvPr/>
        </p:nvSpPr>
        <p:spPr>
          <a:xfrm>
            <a:off x="2269216" y="2971799"/>
            <a:ext cx="5372105" cy="646317"/>
          </a:xfrm>
          <a:prstGeom prst="rect">
            <a:avLst/>
          </a:prstGeom>
          <a:solidFill>
            <a:srgbClr val="E7E6E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This is Mah House</a:t>
            </a:r>
          </a:p>
        </p:txBody>
      </p:sp>
      <p:sp>
        <p:nvSpPr>
          <p:cNvPr id="356" name="Shape 538"/>
          <p:cNvSpPr/>
          <p:nvPr/>
        </p:nvSpPr>
        <p:spPr>
          <a:xfrm>
            <a:off x="6993618" y="2971799"/>
            <a:ext cx="1676403" cy="646317"/>
          </a:xfrm>
          <a:prstGeom prst="rect">
            <a:avLst/>
          </a:prstGeom>
          <a:solidFill>
            <a:srgbClr val="ED7D3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b="1" sz="4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&lt;/h1&gt;</a:t>
            </a:r>
          </a:p>
        </p:txBody>
      </p:sp>
      <p:sp>
        <p:nvSpPr>
          <p:cNvPr id="357" name="Shape 539"/>
          <p:cNvSpPr txBox="1"/>
          <p:nvPr/>
        </p:nvSpPr>
        <p:spPr>
          <a:xfrm>
            <a:off x="716736" y="4497318"/>
            <a:ext cx="1637438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Opening Tag</a:t>
            </a:r>
          </a:p>
        </p:txBody>
      </p:sp>
      <p:sp>
        <p:nvSpPr>
          <p:cNvPr id="358" name="Shape 540"/>
          <p:cNvSpPr txBox="1"/>
          <p:nvPr/>
        </p:nvSpPr>
        <p:spPr>
          <a:xfrm>
            <a:off x="7106577" y="4497318"/>
            <a:ext cx="1538716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Closing Tag</a:t>
            </a:r>
          </a:p>
        </p:txBody>
      </p:sp>
      <p:sp>
        <p:nvSpPr>
          <p:cNvPr id="359" name="Shape 541"/>
          <p:cNvSpPr txBox="1"/>
          <p:nvPr/>
        </p:nvSpPr>
        <p:spPr>
          <a:xfrm>
            <a:off x="4148832" y="1420478"/>
            <a:ext cx="1134027" cy="3752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2000"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Content </a:t>
            </a:r>
          </a:p>
        </p:txBody>
      </p:sp>
      <p:cxnSp>
        <p:nvCxnSpPr>
          <p:cNvPr id="360" name="Connector 542"/>
          <p:cNvCxnSpPr>
            <a:stCxn id="357" idx="0"/>
            <a:endCxn id="354" idx="0"/>
          </p:cNvCxnSpPr>
          <p:nvPr/>
        </p:nvCxnSpPr>
        <p:spPr>
          <a:xfrm flipV="1">
            <a:off x="1535454" y="3297794"/>
            <a:ext cx="47964" cy="1387138"/>
          </a:xfrm>
          <a:prstGeom prst="straightConnector1">
            <a:avLst/>
          </a:prstGeom>
          <a:ln w="63500">
            <a:solidFill>
              <a:srgbClr val="5B9BD5"/>
            </a:solidFill>
            <a:miter/>
            <a:tailEnd type="triangle"/>
          </a:ln>
        </p:spPr>
      </p:cxnSp>
      <p:sp>
        <p:nvSpPr>
          <p:cNvPr id="361" name="Shape 543"/>
          <p:cNvSpPr/>
          <p:nvPr/>
        </p:nvSpPr>
        <p:spPr>
          <a:xfrm flipV="1">
            <a:off x="7923561" y="3682522"/>
            <a:ext cx="3" cy="814799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362" name="Shape 544"/>
          <p:cNvSpPr/>
          <p:nvPr/>
        </p:nvSpPr>
        <p:spPr>
          <a:xfrm>
            <a:off x="4761340" y="1982716"/>
            <a:ext cx="4" cy="989085"/>
          </a:xfrm>
          <a:prstGeom prst="line">
            <a:avLst/>
          </a:prstGeom>
          <a:ln w="63500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546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Syntax (with Attribute)</a:t>
            </a:r>
          </a:p>
        </p:txBody>
      </p:sp>
      <p:pic>
        <p:nvPicPr>
          <p:cNvPr id="365" name="image14.png" descr="image1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600" y="1325999"/>
            <a:ext cx="9251754" cy="46823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549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Tricky Tags (Self-Closing)</a:t>
            </a:r>
          </a:p>
        </p:txBody>
      </p:sp>
      <p:pic>
        <p:nvPicPr>
          <p:cNvPr id="368" name="image15.png" descr="image1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29072" y="1439590"/>
            <a:ext cx="7907199" cy="37188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Shape 552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Important Common Tags</a:t>
            </a:r>
          </a:p>
        </p:txBody>
      </p:sp>
      <p:sp>
        <p:nvSpPr>
          <p:cNvPr id="371" name="Shape 553"/>
          <p:cNvSpPr txBox="1"/>
          <p:nvPr/>
        </p:nvSpPr>
        <p:spPr>
          <a:xfrm>
            <a:off x="457199" y="783750"/>
            <a:ext cx="8782009" cy="46526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Headings: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&lt;h1&gt; &lt;/h1&gt; </a:t>
            </a:r>
            <a:r>
              <a:rPr b="0"/>
              <a:t>- Heading 1 (Largest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&lt;h2&gt; &lt;/h2&gt; </a:t>
            </a:r>
            <a:r>
              <a:rPr b="0"/>
              <a:t>- Heading 2 (Next Largest Heading)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&lt;h3&gt; &lt;/h3&gt; </a:t>
            </a:r>
            <a:r>
              <a:rPr b="0"/>
              <a:t>- Heading 3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…</a:t>
            </a:r>
            <a:endParaRPr sz="2000"/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Containers: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&lt;html&gt; &lt;/html&gt; </a:t>
            </a:r>
            <a:r>
              <a:rPr b="0"/>
              <a:t>- Wraps the entire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&lt;head&gt; &lt;/head&gt;</a:t>
            </a:r>
            <a:r>
              <a:rPr b="0"/>
              <a:t> - Wraps the header of the page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&lt;body&gt; &lt;/body&gt; </a:t>
            </a:r>
            <a:r>
              <a:rPr b="0"/>
              <a:t>- Wraps the main content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&lt;div&gt; &lt;/div&gt; </a:t>
            </a:r>
            <a:r>
              <a:rPr b="0"/>
              <a:t>- Logical Container ***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&lt;p&gt; &lt;/p&gt; </a:t>
            </a:r>
            <a:r>
              <a:rPr b="0"/>
              <a:t>- Wraps individual Paragraphs 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20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lnSpc>
                <a:spcPct val="80000"/>
              </a:lnSpc>
              <a:spcBef>
                <a:spcPts val="400"/>
              </a:spcBef>
              <a:defRPr b="1" u="sng">
                <a:latin typeface="Arial"/>
                <a:ea typeface="Arial"/>
                <a:cs typeface="Arial"/>
                <a:sym typeface="Arial"/>
              </a:defRPr>
            </a:pPr>
            <a:r>
              <a:t>Others:</a:t>
            </a:r>
            <a:endParaRPr sz="20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&lt;strong&gt; </a:t>
            </a:r>
            <a:r>
              <a:rPr b="0"/>
              <a:t>(bold), </a:t>
            </a:r>
            <a:r>
              <a:t>&lt;em&gt; </a:t>
            </a:r>
            <a:r>
              <a:rPr b="0"/>
              <a:t>(emphasis)</a:t>
            </a:r>
            <a:endParaRPr sz="2200"/>
          </a:p>
          <a:p>
            <a:pPr marL="257175" indent="-257175" defTabSz="685800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&lt;img&gt; </a:t>
            </a:r>
            <a:r>
              <a:rPr b="0"/>
              <a:t>(images)</a:t>
            </a:r>
            <a:r>
              <a:t>, &lt;a href&gt; </a:t>
            </a:r>
            <a:r>
              <a:rPr b="0"/>
              <a:t>(links)</a:t>
            </a:r>
            <a:r>
              <a:t>, &lt;li&gt; </a:t>
            </a:r>
            <a:r>
              <a:rPr b="0"/>
              <a:t>(list items)</a:t>
            </a:r>
            <a:r>
              <a:t> , &lt;title&gt;</a:t>
            </a:r>
            <a:r>
              <a:rPr b="0"/>
              <a:t> (title), </a:t>
            </a:r>
            <a:br>
              <a:rPr b="0"/>
            </a:br>
            <a:r>
              <a:t>&lt;br&gt;</a:t>
            </a:r>
            <a:r>
              <a:rPr b="0"/>
              <a:t> (line break), </a:t>
            </a:r>
            <a:r>
              <a:t>&lt;table&gt; </a:t>
            </a:r>
            <a:r>
              <a:rPr b="0"/>
              <a:t>(tables), </a:t>
            </a:r>
            <a:r>
              <a:t>&lt;!-- --&gt;</a:t>
            </a:r>
            <a:r>
              <a:rPr b="0"/>
              <a:t> (comments)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Shape 555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Less Common Tags</a:t>
            </a:r>
          </a:p>
        </p:txBody>
      </p:sp>
      <p:sp>
        <p:nvSpPr>
          <p:cNvPr id="374" name="Shape 556"/>
          <p:cNvSpPr txBox="1"/>
          <p:nvPr/>
        </p:nvSpPr>
        <p:spPr>
          <a:xfrm>
            <a:off x="457199" y="783751"/>
            <a:ext cx="8782009" cy="43630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b="1" sz="1900">
                <a:latin typeface="Arial"/>
                <a:ea typeface="Arial"/>
                <a:cs typeface="Arial"/>
                <a:sym typeface="Arial"/>
              </a:defRPr>
            </a:pPr>
            <a:r>
              <a:t>All HTML Tags are listed here: </a:t>
            </a:r>
            <a:r>
              <a:rPr b="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http://www.w3schools.com/tags/</a:t>
            </a:r>
          </a:p>
          <a:p>
            <a:pPr defTabSz="678941">
              <a:spcBef>
                <a:spcPts val="500"/>
              </a:spcBef>
              <a:defRPr sz="19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</a:defRPr>
            </a:pPr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Don’t try to memorize them! Simply refer back to documentation as needed. </a:t>
            </a:r>
            <a:endParaRPr sz="2300"/>
          </a:p>
          <a:p>
            <a:pPr marL="254601" indent="-254601" defTabSz="678941">
              <a:spcBef>
                <a:spcPts val="500"/>
              </a:spcBef>
              <a:buSzPct val="100000"/>
              <a:buFont typeface="Arial"/>
              <a:buChar char="•"/>
              <a:defRPr sz="23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4601" indent="-254601" defTabSz="678941">
              <a:spcBef>
                <a:spcPts val="400"/>
              </a:spcBef>
              <a:buSzPct val="100000"/>
              <a:buFont typeface="Arial"/>
              <a:buChar char="•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Other tags:</a:t>
            </a:r>
            <a:endParaRPr sz="23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&lt;video&gt; for Videos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&lt;audio&gt; for Audio files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&lt;embed&gt; for Embedded files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&lt;code&gt; for including computer code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&lt;header&gt; for headers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&lt;nav&gt; for navigation bars</a:t>
            </a:r>
            <a:endParaRPr sz="2000"/>
          </a:p>
          <a:p>
            <a:pPr lvl="1" marL="551640" indent="-212169" defTabSz="678941">
              <a:spcBef>
                <a:spcPts val="400"/>
              </a:spcBef>
              <a:buSzPct val="100000"/>
              <a:buFont typeface="Arial"/>
              <a:buChar char="–"/>
              <a:defRPr sz="1900">
                <a:latin typeface="Arial"/>
                <a:ea typeface="Arial"/>
                <a:cs typeface="Arial"/>
                <a:sym typeface="Arial"/>
              </a:defRPr>
            </a:pPr>
            <a:r>
              <a:t>&lt;footer&gt; for footers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Shape 558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for Forms</a:t>
            </a:r>
          </a:p>
        </p:txBody>
      </p:sp>
      <p:sp>
        <p:nvSpPr>
          <p:cNvPr id="377" name="Shape 559"/>
          <p:cNvSpPr txBox="1"/>
          <p:nvPr/>
        </p:nvSpPr>
        <p:spPr>
          <a:xfrm>
            <a:off x="457199" y="783751"/>
            <a:ext cx="8782009" cy="43494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685800">
              <a:lnSpc>
                <a:spcPct val="90000"/>
              </a:lnSpc>
              <a:spcBef>
                <a:spcPts val="500"/>
              </a:spcBef>
              <a:defRPr b="1" sz="2200" u="sng">
                <a:latin typeface="Arial"/>
                <a:ea typeface="Arial"/>
                <a:cs typeface="Arial"/>
                <a:sym typeface="Arial"/>
              </a:defRPr>
            </a:pPr>
            <a:r>
              <a:t>Common UI (User Interface) Form Elements:</a:t>
            </a:r>
            <a:endParaRPr sz="2400"/>
          </a:p>
          <a:p>
            <a:pPr defTabSz="685800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&lt;form&gt; </a:t>
            </a:r>
            <a:r>
              <a:rPr b="0"/>
              <a:t>- Creates a form section in HTML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&lt;input&gt; </a:t>
            </a:r>
            <a:r>
              <a:rPr b="0"/>
              <a:t>- Input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&lt;label&gt; </a:t>
            </a:r>
            <a:r>
              <a:rPr b="0"/>
              <a:t>- Labels for boxes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&lt;button&gt; </a:t>
            </a:r>
            <a:r>
              <a:rPr b="0"/>
              <a:t>- Button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&lt;textarea&gt; </a:t>
            </a:r>
            <a:r>
              <a:rPr b="0"/>
              <a:t>- Large textbox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22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Homework #1 - Assignment</a:t>
            </a:r>
          </a:p>
        </p:txBody>
      </p:sp>
      <p:sp>
        <p:nvSpPr>
          <p:cNvPr id="70" name="Shape 227"/>
          <p:cNvSpPr txBox="1"/>
          <p:nvPr/>
        </p:nvSpPr>
        <p:spPr>
          <a:xfrm>
            <a:off x="201612" y="825498"/>
            <a:ext cx="8740776" cy="411112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Also, at this point everyone should have access to the </a:t>
            </a:r>
            <a:r>
              <a:t>class content and </a:t>
            </a:r>
            <a:r>
              <a:t>homework repository.</a:t>
            </a:r>
            <a:br/>
            <a:br/>
            <a:r>
              <a:rPr b="0"/>
              <a:t>https://uwa.bootcampcontent.com/UWA-Bootcamp/UWASEA201811FSF5.git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Homework Assignment #1 is due next week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marL="557212" indent="-214313" defTabSz="685800">
              <a:spcBef>
                <a:spcPts val="400"/>
              </a:spcBef>
              <a:buSzPct val="100000"/>
              <a:buFont typeface="Arial"/>
              <a:buChar char="–"/>
              <a:defRPr b="1" sz="1900" u="sng">
                <a:latin typeface="Arial"/>
                <a:ea typeface="Arial"/>
                <a:cs typeface="Arial"/>
                <a:sym typeface="Arial"/>
              </a:defRPr>
            </a:pPr>
            <a:r>
              <a:t>MW Class: Next Wednesday (12/5)</a:t>
            </a:r>
            <a:endParaRPr sz="2100"/>
          </a:p>
          <a:p>
            <a:pPr lvl="1" indent="342900" defTabSz="685800">
              <a:spcBef>
                <a:spcPts val="500"/>
              </a:spcBef>
              <a:defRPr b="1" sz="2100" u="sng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Shape 561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for Forms</a:t>
            </a:r>
          </a:p>
        </p:txBody>
      </p:sp>
      <p:pic>
        <p:nvPicPr>
          <p:cNvPr id="380" name="image16.png" descr="image16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7400" y="867716"/>
            <a:ext cx="6429375" cy="3514727"/>
          </a:xfrm>
          <a:prstGeom prst="rect">
            <a:avLst/>
          </a:prstGeom>
          <a:ln>
            <a:solidFill>
              <a:srgbClr val="333F50"/>
            </a:solidFill>
          </a:ln>
        </p:spPr>
      </p:pic>
      <p:pic>
        <p:nvPicPr>
          <p:cNvPr id="381" name="image17.png" descr="image17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4615338"/>
            <a:ext cx="4333875" cy="1562103"/>
          </a:xfrm>
          <a:prstGeom prst="rect">
            <a:avLst/>
          </a:prstGeom>
          <a:ln>
            <a:solidFill>
              <a:srgbClr val="2E75B6"/>
            </a:solidFill>
          </a:ln>
        </p:spPr>
      </p:pic>
      <p:sp>
        <p:nvSpPr>
          <p:cNvPr id="382" name="Shape 564"/>
          <p:cNvSpPr/>
          <p:nvPr/>
        </p:nvSpPr>
        <p:spPr>
          <a:xfrm flipH="1">
            <a:off x="4521425" y="4387220"/>
            <a:ext cx="84454" cy="223375"/>
          </a:xfrm>
          <a:prstGeom prst="line">
            <a:avLst/>
          </a:prstGeom>
          <a:ln w="73025">
            <a:solidFill>
              <a:srgbClr val="5B9BD5"/>
            </a:solidFill>
            <a:miter/>
            <a:tailEnd type="triangle"/>
          </a:ln>
        </p:spPr>
        <p:txBody>
          <a:bodyPr lIns="45718" tIns="45718" rIns="45718" bIns="45718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Shape 566"/>
          <p:cNvSpPr txBox="1"/>
          <p:nvPr>
            <p:ph type="title"/>
          </p:nvPr>
        </p:nvSpPr>
        <p:spPr>
          <a:xfrm>
            <a:off x="304800" y="-3"/>
            <a:ext cx="6858000" cy="653860"/>
          </a:xfrm>
          <a:prstGeom prst="rect">
            <a:avLst/>
          </a:prstGeom>
        </p:spPr>
        <p:txBody>
          <a:bodyPr/>
          <a:lstStyle/>
          <a:p>
            <a:pPr/>
            <a:r>
              <a:t>On Ugly HTML</a:t>
            </a:r>
          </a:p>
        </p:txBody>
      </p:sp>
      <p:pic>
        <p:nvPicPr>
          <p:cNvPr id="385" name="image18.png" descr="image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0035" y="914400"/>
            <a:ext cx="8543928" cy="3181350"/>
          </a:xfrm>
          <a:prstGeom prst="rect">
            <a:avLst/>
          </a:prstGeom>
          <a:ln w="12700">
            <a:miter lim="400000"/>
          </a:ln>
        </p:spPr>
      </p:pic>
      <p:sp>
        <p:nvSpPr>
          <p:cNvPr id="386" name="Shape 568"/>
          <p:cNvSpPr txBox="1"/>
          <p:nvPr/>
        </p:nvSpPr>
        <p:spPr>
          <a:xfrm>
            <a:off x="304800" y="4343398"/>
            <a:ext cx="8686800" cy="1859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Don’t do this… Use proper indentation and sectioning.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Readable code is easier to maintain.</a:t>
            </a: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Invest time to get better about this now. It will pay dividends!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Shape 57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89" name="Shape 571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390" name="Shape 572"/>
          <p:cNvSpPr txBox="1"/>
          <p:nvPr/>
        </p:nvSpPr>
        <p:spPr>
          <a:xfrm>
            <a:off x="304800" y="914399"/>
            <a:ext cx="8686800" cy="25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create a student bio using HTML. You will then add, commit, and push your completed HTML to GitHub for the world to see.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Additional instructions, sent via Slack.</a:t>
            </a:r>
          </a:p>
        </p:txBody>
      </p:sp>
      <p:sp>
        <p:nvSpPr>
          <p:cNvPr id="391" name="Shape 573"/>
          <p:cNvSpPr txBox="1"/>
          <p:nvPr/>
        </p:nvSpPr>
        <p:spPr>
          <a:xfrm>
            <a:off x="3657600" y="124823"/>
            <a:ext cx="53340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1-HTML_Git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Shape 575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394" name="Shape 576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395" name="image19.png" descr="image1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4400" y="860038"/>
            <a:ext cx="7696200" cy="5285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Shape 579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CSS Stylin’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58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Definitions </a:t>
            </a:r>
            <a:r>
              <a:rPr sz="1000"/>
              <a:t>(*yawn* unimportant)</a:t>
            </a:r>
          </a:p>
        </p:txBody>
      </p:sp>
      <p:sp>
        <p:nvSpPr>
          <p:cNvPr id="400" name="Shape 582"/>
          <p:cNvSpPr txBox="1"/>
          <p:nvPr/>
        </p:nvSpPr>
        <p:spPr>
          <a:xfrm>
            <a:off x="457200" y="1143000"/>
            <a:ext cx="8153400" cy="297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HTML:</a:t>
            </a:r>
            <a:r>
              <a:rPr b="0"/>
              <a:t> Hypertext Markup Language – (Content)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CSS: </a:t>
            </a:r>
            <a:r>
              <a:rPr b="0"/>
              <a:t>Cascading Style Sheets – (Appearance)</a:t>
            </a:r>
            <a:endParaRPr sz="2400"/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b="1" sz="2200">
                <a:latin typeface="Arial"/>
                <a:ea typeface="Arial"/>
                <a:cs typeface="Arial"/>
                <a:sym typeface="Arial"/>
              </a:defRPr>
            </a:pPr>
            <a:r>
              <a:t>HTML/CSS are the “languages of the web.” </a:t>
            </a:r>
            <a:r>
              <a:rPr b="0"/>
              <a:t>Together they define both the content and the aesthetics of a webpage – handling everything from the layouts, colors, fonts and  content placement.  </a:t>
            </a:r>
            <a:r>
              <a:rPr b="0" sz="1400"/>
              <a:t>(JavaScript is the third – handling logic, animation, etc.)</a:t>
            </a:r>
          </a:p>
        </p:txBody>
      </p:sp>
      <p:pic>
        <p:nvPicPr>
          <p:cNvPr id="401" name="image6.jpeg" descr="image6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9285" y="4631587"/>
            <a:ext cx="1873917" cy="14942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02" name="image20.png" descr="image20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743200" y="4648200"/>
            <a:ext cx="2971800" cy="149218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Shape 58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HTML / CSS Analogy</a:t>
            </a:r>
          </a:p>
        </p:txBody>
      </p:sp>
      <p:sp>
        <p:nvSpPr>
          <p:cNvPr id="405" name="Shape 587"/>
          <p:cNvSpPr txBox="1"/>
          <p:nvPr/>
        </p:nvSpPr>
        <p:spPr>
          <a:xfrm>
            <a:off x="457198" y="990599"/>
            <a:ext cx="4100948" cy="24055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Alone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“Notepad.” </a:t>
            </a: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algn="ctr" defTabSz="685800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only write unformatted text. </a:t>
            </a:r>
          </a:p>
        </p:txBody>
      </p:sp>
      <p:sp>
        <p:nvSpPr>
          <p:cNvPr id="406" name="Shape 588"/>
          <p:cNvSpPr txBox="1"/>
          <p:nvPr/>
        </p:nvSpPr>
        <p:spPr>
          <a:xfrm>
            <a:off x="4743201" y="990599"/>
            <a:ext cx="4100946" cy="31421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>
              <a:lnSpc>
                <a:spcPct val="90000"/>
              </a:lnSpc>
              <a:spcBef>
                <a:spcPts val="500"/>
              </a:spcBef>
              <a:defRPr b="1" sz="2400" u="sng">
                <a:latin typeface="Arial"/>
                <a:ea typeface="Arial"/>
                <a:cs typeface="Arial"/>
                <a:sym typeface="Arial"/>
              </a:defRPr>
            </a:pPr>
            <a:r>
              <a:t>HTML / CSS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Like writing papers in Microsoft Word.</a:t>
            </a:r>
            <a:endParaRPr sz="3200"/>
          </a:p>
          <a:p>
            <a:pPr marL="342900" indent="-342900" algn="ctr">
              <a:lnSpc>
                <a:spcPct val="90000"/>
              </a:lnSpc>
              <a:spcBef>
                <a:spcPts val="700"/>
              </a:spcBef>
              <a:buSzPct val="100000"/>
              <a:buFont typeface="Arial"/>
              <a:buChar char="•"/>
              <a:defRPr b="1" sz="32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marL="342900" indent="-342900" algn="ctr">
              <a:lnSpc>
                <a:spcPct val="90000"/>
              </a:lnSpc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Can format text, page settings, alignment, etc. based on “highlighting” and menu options.</a:t>
            </a:r>
          </a:p>
        </p:txBody>
      </p:sp>
      <p:pic>
        <p:nvPicPr>
          <p:cNvPr id="407" name="image21.png" descr="image2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03827" y="4449762"/>
            <a:ext cx="1676401" cy="1676403"/>
          </a:xfrm>
          <a:prstGeom prst="rect">
            <a:avLst/>
          </a:prstGeom>
          <a:ln w="12700">
            <a:miter lim="400000"/>
          </a:ln>
        </p:spPr>
      </p:pic>
      <p:pic>
        <p:nvPicPr>
          <p:cNvPr id="408" name="image22.png" descr="image2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194876" y="4602162"/>
            <a:ext cx="1475768" cy="14489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Shape 592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</a:t>
            </a:r>
          </a:p>
        </p:txBody>
      </p:sp>
      <p:pic>
        <p:nvPicPr>
          <p:cNvPr id="411" name="snippet.jpeg" descr="snippet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591280" y="-707612"/>
            <a:ext cx="9144001" cy="5276024"/>
          </a:xfrm>
          <a:prstGeom prst="rect">
            <a:avLst/>
          </a:prstGeom>
          <a:ln w="12700">
            <a:miter lim="400000"/>
          </a:ln>
        </p:spPr>
      </p:pic>
      <p:pic>
        <p:nvPicPr>
          <p:cNvPr id="412" name="snippet.jpeg" descr="snippet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0097" y="925970"/>
            <a:ext cx="7363807" cy="500606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Shape 59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415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Shape 599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Basic HTML Page - Result</a:t>
            </a:r>
          </a:p>
        </p:txBody>
      </p:sp>
      <p:pic>
        <p:nvPicPr>
          <p:cNvPr id="418" name="image24.png" descr="image2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09637" y="838200"/>
            <a:ext cx="7324726" cy="5391150"/>
          </a:xfrm>
          <a:prstGeom prst="rect">
            <a:avLst/>
          </a:prstGeom>
          <a:ln>
            <a:solidFill>
              <a:srgbClr val="5B9BD5"/>
            </a:solidFill>
          </a:ln>
        </p:spPr>
      </p:pic>
      <p:sp>
        <p:nvSpPr>
          <p:cNvPr id="419" name="Shape 601"/>
          <p:cNvSpPr/>
          <p:nvPr/>
        </p:nvSpPr>
        <p:spPr>
          <a:xfrm>
            <a:off x="4267200" y="4571998"/>
            <a:ext cx="4304066" cy="769994"/>
          </a:xfrm>
          <a:prstGeom prst="rect">
            <a:avLst/>
          </a:prstGeom>
          <a:solidFill>
            <a:srgbClr val="C0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8" tIns="45718" rIns="45718" bIns="45718">
            <a:spAutoFit/>
          </a:bodyPr>
          <a:lstStyle>
            <a:lvl1pPr>
              <a:defRPr b="1" sz="48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/>
            <a:r>
              <a:t>Hella Boring…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229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Today’s Class!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Shape 60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</a:t>
            </a:r>
          </a:p>
        </p:txBody>
      </p:sp>
      <p:pic>
        <p:nvPicPr>
          <p:cNvPr id="422" name="image25.png" descr="image2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761998"/>
            <a:ext cx="4724400" cy="4953187"/>
          </a:xfrm>
          <a:prstGeom prst="rect">
            <a:avLst/>
          </a:prstGeom>
          <a:ln w="12700">
            <a:miter lim="400000"/>
          </a:ln>
        </p:spPr>
      </p:pic>
      <p:pic>
        <p:nvPicPr>
          <p:cNvPr id="423" name="image26.png" descr="image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276197" y="761998"/>
            <a:ext cx="4855103" cy="49531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Shape 60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Enter CSS - Result</a:t>
            </a:r>
          </a:p>
        </p:txBody>
      </p:sp>
      <p:pic>
        <p:nvPicPr>
          <p:cNvPr id="426" name="image27.png" descr="image2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7800" y="762000"/>
            <a:ext cx="6781800" cy="5581014"/>
          </a:xfrm>
          <a:prstGeom prst="rect">
            <a:avLst/>
          </a:prstGeom>
          <a:ln>
            <a:solidFill>
              <a:srgbClr val="5B9BD5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Shape 61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Syntax</a:t>
            </a:r>
          </a:p>
        </p:txBody>
      </p:sp>
      <p:sp>
        <p:nvSpPr>
          <p:cNvPr id="429" name="Shape 611"/>
          <p:cNvSpPr txBox="1"/>
          <p:nvPr/>
        </p:nvSpPr>
        <p:spPr>
          <a:xfrm>
            <a:off x="457200" y="828113"/>
            <a:ext cx="8153400" cy="24326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CSS works by hooking onto </a:t>
            </a:r>
            <a:r>
              <a:rPr b="1"/>
              <a:t>selectors</a:t>
            </a:r>
            <a:r>
              <a:t> added into HTML using </a:t>
            </a:r>
            <a:r>
              <a:rPr b="1"/>
              <a:t>classes</a:t>
            </a:r>
            <a:r>
              <a:t> and </a:t>
            </a:r>
            <a:r>
              <a:rPr b="1"/>
              <a:t>identifiers.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sz="2000">
                <a:latin typeface="Arial"/>
                <a:ea typeface="Arial"/>
                <a:cs typeface="Arial"/>
                <a:sym typeface="Arial"/>
              </a:defRPr>
            </a:pPr>
            <a:r>
              <a:t>Once hooked, we apply </a:t>
            </a:r>
            <a:r>
              <a:rPr b="1"/>
              <a:t>styles </a:t>
            </a:r>
            <a:r>
              <a:t>to those HTML elements using CSS.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</p:txBody>
      </p:sp>
      <p:pic>
        <p:nvPicPr>
          <p:cNvPr id="430" name="image28.png" descr="image2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1281" y="2629935"/>
            <a:ext cx="8409696" cy="2883328"/>
          </a:xfrm>
          <a:prstGeom prst="rect">
            <a:avLst/>
          </a:prstGeom>
          <a:ln>
            <a:solidFill>
              <a:srgbClr val="2E75B6"/>
            </a:solidFill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Shape 61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CSS Example</a:t>
            </a:r>
          </a:p>
        </p:txBody>
      </p:sp>
      <p:sp>
        <p:nvSpPr>
          <p:cNvPr id="433" name="Shape 615"/>
          <p:cNvSpPr txBox="1"/>
          <p:nvPr/>
        </p:nvSpPr>
        <p:spPr>
          <a:xfrm>
            <a:off x="457200" y="862013"/>
            <a:ext cx="8153400" cy="425720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In the below example the “Header” would be turned blue and MUCH larger because of the CSS.</a:t>
            </a:r>
            <a:endParaRPr sz="13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3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We can incorporate an element’s class or ID to apply a CSS style to a particular part of the document. </a:t>
            </a:r>
            <a:endParaRPr sz="1300"/>
          </a:p>
          <a:p>
            <a:pPr lvl="1" marL="479203" indent="-184309" defTabSz="589787">
              <a:lnSpc>
                <a:spcPct val="80000"/>
              </a:lnSpc>
              <a:spcBef>
                <a:spcPts val="200"/>
              </a:spcBef>
              <a:buSzPct val="100000"/>
              <a:buFont typeface="Arial"/>
              <a:buChar char="–"/>
              <a:defRPr sz="1200">
                <a:latin typeface="Arial"/>
                <a:ea typeface="Arial"/>
                <a:cs typeface="Arial"/>
                <a:sym typeface="Arial"/>
              </a:defRPr>
            </a:pPr>
            <a:r>
              <a:t>Just remember to include the necessary symbol before the CSS: “.” for class, “#” for ID.</a:t>
            </a:r>
          </a:p>
          <a:p>
            <a:pPr defTabSz="589787">
              <a:lnSpc>
                <a:spcPct val="80000"/>
              </a:lnSpc>
              <a:spcBef>
                <a:spcPts val="300"/>
              </a:spcBef>
              <a:defRPr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200" u="sng">
                <a:latin typeface="Arial"/>
                <a:ea typeface="Arial"/>
                <a:cs typeface="Arial"/>
                <a:sym typeface="Arial"/>
              </a:defRPr>
            </a:pPr>
            <a:r>
              <a:t>Example (HTML): 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&lt;p </a:t>
            </a:r>
            <a:r>
              <a:rPr>
                <a:solidFill>
                  <a:srgbClr val="00B0F0"/>
                </a:solidFill>
              </a:rPr>
              <a:t>class=“bigBlue”</a:t>
            </a:r>
            <a:r>
              <a:t>&gt;Header&lt;/p&gt;</a:t>
            </a:r>
            <a:endParaRPr sz="12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2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200" u="sng">
                <a:latin typeface="Arial"/>
                <a:ea typeface="Arial"/>
                <a:cs typeface="Arial"/>
                <a:sym typeface="Arial"/>
              </a:defRPr>
            </a:pPr>
            <a:r>
              <a:t>Example (CSS):</a:t>
            </a:r>
            <a:endParaRPr sz="1300"/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300" u="sng">
                <a:latin typeface="Arial"/>
                <a:ea typeface="Arial"/>
                <a:cs typeface="Arial"/>
                <a:sym typeface="Arial"/>
              </a:defRPr>
            </a:pPr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.bigBlue 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{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font-size: 100px;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	color: blue;</a:t>
            </a:r>
            <a:endParaRPr sz="1200"/>
          </a:p>
          <a:p>
            <a:pPr lvl="1" indent="344043" defTabSz="589787">
              <a:lnSpc>
                <a:spcPct val="80000"/>
              </a:lnSpc>
              <a:spcBef>
                <a:spcPts val="400"/>
              </a:spcBef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}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Shape 617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Key CSS Attributes</a:t>
            </a:r>
          </a:p>
        </p:txBody>
      </p:sp>
      <p:sp>
        <p:nvSpPr>
          <p:cNvPr id="436" name="Shape 618"/>
          <p:cNvSpPr txBox="1"/>
          <p:nvPr/>
        </p:nvSpPr>
        <p:spPr>
          <a:xfrm>
            <a:off x="457200" y="783750"/>
            <a:ext cx="8153400" cy="450209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Font / Color: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color</a:t>
            </a:r>
            <a:r>
              <a:rPr b="0"/>
              <a:t>: Sets color of text.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font-size</a:t>
            </a:r>
            <a:r>
              <a:rPr b="0"/>
              <a:t>: Sets size of the font.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font-style</a:t>
            </a:r>
            <a:r>
              <a:rPr b="0"/>
              <a:t>: Sets italics.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font-weight</a:t>
            </a:r>
            <a:r>
              <a:rPr b="0"/>
              <a:t>: Sets bold.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Alignment / Spacing: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padding (top/right/bottom/left): </a:t>
            </a:r>
            <a:r>
              <a:rPr b="0"/>
              <a:t>Adds space between element and its own border.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margin (top/right/bottom/left): </a:t>
            </a:r>
            <a:r>
              <a:rPr b="0"/>
              <a:t>Adds space between element and surrounding elements.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float: </a:t>
            </a:r>
            <a:r>
              <a:rPr b="0"/>
              <a:t>Forces elements to the sides, centers, or tops.</a:t>
            </a:r>
            <a:endParaRPr sz="1700"/>
          </a:p>
          <a:p>
            <a:pPr defTabSz="589787">
              <a:lnSpc>
                <a:spcPct val="80000"/>
              </a:lnSpc>
              <a:spcBef>
                <a:spcPts val="400"/>
              </a:spcBef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589787">
              <a:lnSpc>
                <a:spcPct val="80000"/>
              </a:lnSpc>
              <a:spcBef>
                <a:spcPts val="300"/>
              </a:spcBef>
              <a:defRPr b="1" sz="1500" u="sng">
                <a:latin typeface="Arial"/>
                <a:ea typeface="Arial"/>
                <a:cs typeface="Arial"/>
                <a:sym typeface="Arial"/>
              </a:defRPr>
            </a:pPr>
            <a:r>
              <a:t>Background: 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background-color: </a:t>
            </a:r>
            <a:r>
              <a:rPr b="0"/>
              <a:t>sets background color.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300"/>
              </a:spcBef>
              <a:buSzPct val="100000"/>
              <a:buFont typeface="Arial"/>
              <a:buChar char="•"/>
              <a:defRPr b="1" sz="1500">
                <a:latin typeface="Arial"/>
                <a:ea typeface="Arial"/>
                <a:cs typeface="Arial"/>
                <a:sym typeface="Arial"/>
              </a:defRPr>
            </a:pPr>
            <a:r>
              <a:t>background-image: </a:t>
            </a:r>
            <a:r>
              <a:rPr b="0"/>
              <a:t>sets background image.</a:t>
            </a:r>
            <a:endParaRPr sz="1700"/>
          </a:p>
          <a:p>
            <a:pPr marL="221170" indent="-221170" defTabSz="589787">
              <a:lnSpc>
                <a:spcPct val="80000"/>
              </a:lnSpc>
              <a:spcBef>
                <a:spcPts val="400"/>
              </a:spcBef>
              <a:buSzPct val="100000"/>
              <a:buFont typeface="Arial"/>
              <a:buChar char="•"/>
              <a:defRPr b="1" sz="1700">
                <a:latin typeface="Arial"/>
                <a:ea typeface="Arial"/>
                <a:cs typeface="Arial"/>
                <a:sym typeface="Arial"/>
              </a:defRPr>
            </a:p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Shape 620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Powerful Duo</a:t>
            </a:r>
          </a:p>
        </p:txBody>
      </p:sp>
      <p:sp>
        <p:nvSpPr>
          <p:cNvPr id="439" name="Shape 621"/>
          <p:cNvSpPr txBox="1"/>
          <p:nvPr/>
        </p:nvSpPr>
        <p:spPr>
          <a:xfrm>
            <a:off x="443344" y="1981200"/>
            <a:ext cx="8229601" cy="9688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normAutofit fontScale="100000" lnSpcReduction="0"/>
          </a:bodyPr>
          <a:lstStyle/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Believe it or not, HTML / CSS is all you need </a:t>
            </a:r>
            <a:endParaRPr sz="2400"/>
          </a:p>
          <a:p>
            <a:pPr algn="ctr" defTabSz="685800">
              <a:lnSpc>
                <a:spcPct val="90000"/>
              </a:lnSpc>
              <a:spcBef>
                <a:spcPts val="600"/>
              </a:spcBef>
              <a:defRPr sz="2800">
                <a:latin typeface="Arial"/>
                <a:ea typeface="Arial"/>
                <a:cs typeface="Arial"/>
                <a:sym typeface="Arial"/>
              </a:defRPr>
            </a:pPr>
            <a:r>
              <a:t>to develop a vivid, full-blown website.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Shape 623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INSTRUCTOR DEMO</a:t>
            </a:r>
          </a:p>
        </p:txBody>
      </p:sp>
      <p:sp>
        <p:nvSpPr>
          <p:cNvPr id="442" name="Shape 624"/>
          <p:cNvSpPr/>
          <p:nvPr/>
        </p:nvSpPr>
        <p:spPr>
          <a:xfrm>
            <a:off x="304800" y="1447800"/>
            <a:ext cx="8534400" cy="3429000"/>
          </a:xfrm>
          <a:prstGeom prst="rect">
            <a:avLst/>
          </a:prstGeom>
          <a:ln>
            <a:solidFill>
              <a:srgbClr val="5B9BD5"/>
            </a:solidFill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 anchor="ctr">
            <a:normAutofit fontScale="100000" lnSpcReduction="0"/>
          </a:bodyPr>
          <a:lstStyle/>
          <a:p>
            <a:pPr algn="ctr" defTabSz="685800">
              <a:defRPr b="1" i="1" sz="3600">
                <a:latin typeface="Arial"/>
                <a:ea typeface="Arial"/>
                <a:cs typeface="Arial"/>
                <a:sym typeface="Arial"/>
              </a:defRPr>
            </a:pPr>
            <a:r>
              <a:t>Instructor: Demo </a:t>
            </a:r>
            <a:endParaRPr sz="3300">
              <a:latin typeface="Calibri Light"/>
              <a:ea typeface="Calibri Light"/>
              <a:cs typeface="Calibri Light"/>
              <a:sym typeface="Calibri Light"/>
            </a:endParaRPr>
          </a:p>
          <a:p>
            <a:pPr algn="ctr" defTabSz="685800">
              <a:defRPr i="1" sz="2800">
                <a:latin typeface="Arial"/>
                <a:ea typeface="Arial"/>
                <a:cs typeface="Arial"/>
                <a:sym typeface="Arial"/>
              </a:defRPr>
            </a:pPr>
            <a:r>
              <a:t>(quickexample_internalcss.html | 2-BasicCSS)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626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sp>
        <p:nvSpPr>
          <p:cNvPr id="445" name="Shape 627"/>
          <p:cNvSpPr/>
          <p:nvPr/>
        </p:nvSpPr>
        <p:spPr>
          <a:xfrm>
            <a:off x="-11742" y="689615"/>
            <a:ext cx="9155743" cy="5626583"/>
          </a:xfrm>
          <a:prstGeom prst="rect">
            <a:avLst/>
          </a:prstGeom>
          <a:solidFill>
            <a:srgbClr val="F2F2F2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pPr>
          </a:p>
        </p:txBody>
      </p:sp>
      <p:sp>
        <p:nvSpPr>
          <p:cNvPr id="446" name="Shape 628"/>
          <p:cNvSpPr txBox="1"/>
          <p:nvPr/>
        </p:nvSpPr>
        <p:spPr>
          <a:xfrm>
            <a:off x="304800" y="914399"/>
            <a:ext cx="8686800" cy="2570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>
              <a:defRPr b="1" sz="2400">
                <a:latin typeface="Arial"/>
                <a:ea typeface="Arial"/>
                <a:cs typeface="Arial"/>
                <a:sym typeface="Arial"/>
              </a:defRPr>
            </a:pPr>
            <a:r>
              <a:t>Assignment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In this activity, you’ll upgrade your previous HTML bio-page using CSS style rules. Once you’re done, commit and push up your changes to GitHub.</a:t>
            </a: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>
              <a:defRPr sz="2400">
                <a:latin typeface="Arial"/>
                <a:ea typeface="Arial"/>
                <a:cs typeface="Arial"/>
                <a:sym typeface="Arial"/>
              </a:defRPr>
            </a:pPr>
            <a:r>
              <a:t>We’ll send you additional instructions via Slack.</a:t>
            </a:r>
          </a:p>
        </p:txBody>
      </p:sp>
      <p:sp>
        <p:nvSpPr>
          <p:cNvPr id="447" name="Shape 629"/>
          <p:cNvSpPr txBox="1"/>
          <p:nvPr/>
        </p:nvSpPr>
        <p:spPr>
          <a:xfrm>
            <a:off x="2590800" y="124823"/>
            <a:ext cx="6400800" cy="35065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 algn="r">
              <a:defRPr b="1">
                <a:latin typeface="Arial"/>
                <a:ea typeface="Arial"/>
                <a:cs typeface="Arial"/>
                <a:sym typeface="Arial"/>
              </a:defRPr>
            </a:pPr>
            <a:r>
              <a:t>Activity</a:t>
            </a:r>
            <a:r>
              <a:rPr b="0" i="1"/>
              <a:t>: </a:t>
            </a:r>
            <a:r>
              <a:rPr b="0"/>
              <a:t>3-HTML_CSS_Layout </a:t>
            </a:r>
            <a:r>
              <a:t>|  Suggested Time: </a:t>
            </a:r>
            <a:r>
              <a:rPr b="0"/>
              <a:t>20 min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63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&gt; YOUR TURN!</a:t>
            </a:r>
          </a:p>
        </p:txBody>
      </p:sp>
      <p:pic>
        <p:nvPicPr>
          <p:cNvPr id="450" name="image29.png" descr="image2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4800" y="914400"/>
            <a:ext cx="8455743" cy="3276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Shape 63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Video Walkthrough!!</a:t>
            </a:r>
          </a:p>
        </p:txBody>
      </p:sp>
      <p:pic>
        <p:nvPicPr>
          <p:cNvPr id="453" name="image30.png" descr="image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838200"/>
            <a:ext cx="8229600" cy="4752975"/>
          </a:xfrm>
          <a:prstGeom prst="rect">
            <a:avLst/>
          </a:prstGeom>
          <a:ln w="12700">
            <a:miter lim="400000"/>
          </a:ln>
        </p:spPr>
      </p:pic>
      <p:sp>
        <p:nvSpPr>
          <p:cNvPr id="454" name="Shape 636"/>
          <p:cNvSpPr txBox="1"/>
          <p:nvPr/>
        </p:nvSpPr>
        <p:spPr>
          <a:xfrm>
            <a:off x="457200" y="5638798"/>
            <a:ext cx="8229600" cy="61735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>
            <a:lvl1pPr>
              <a:defRPr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ea typeface="Arial"/>
                <a:cs typeface="Arial"/>
                <a:sym typeface="Arial"/>
                <a:hlinkClick r:id="rId3" invalidUrl="" action="" tgtFrame="" tooltip="" history="1" highlightClick="0" endSnd="0"/>
              </a:defRPr>
            </a:lvl1pPr>
          </a:lstStyle>
          <a:p>
            <a:pPr/>
            <a:r>
              <a:rPr>
                <a:hlinkClick r:id="rId3" invalidUrl="" action="" tgtFrame="" tooltip="" history="1" highlightClick="0" endSnd="0"/>
              </a:rPr>
              <a:t>https://www.youtube.com/watch?v=kMBinXTCrXI&amp;list=PLgJ8UgkiorCnMLsUevoQRxH8t9bt7ne14&amp;index=2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231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Today’s Objectives</a:t>
            </a:r>
          </a:p>
        </p:txBody>
      </p:sp>
      <p:sp>
        <p:nvSpPr>
          <p:cNvPr id="75" name="Shape 232"/>
          <p:cNvSpPr txBox="1"/>
          <p:nvPr/>
        </p:nvSpPr>
        <p:spPr>
          <a:xfrm>
            <a:off x="98425" y="1066800"/>
            <a:ext cx="8947150" cy="3655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understand the importance of Git Version Control and of how to use it.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create GitHub Repositories, push code into them, and share with class.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make more HTML documents.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learn to properly use basic HTML tags.</a:t>
            </a:r>
            <a:endParaRPr sz="2400"/>
          </a:p>
          <a:p>
            <a:pPr marL="257175" indent="-257175" defTabSz="685800">
              <a:spcBef>
                <a:spcPts val="500"/>
              </a:spcBef>
              <a:buSzPct val="100000"/>
              <a:buFont typeface="Arial"/>
              <a:buChar char="•"/>
              <a:defRPr sz="2400">
                <a:latin typeface="Arial"/>
                <a:ea typeface="Arial"/>
                <a:cs typeface="Arial"/>
                <a:sym typeface="Arial"/>
              </a:defRPr>
            </a:pPr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Students will implement basic CSS styling to HTML documents.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Shape 638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Still a Bit Confused?</a:t>
            </a:r>
          </a:p>
        </p:txBody>
      </p:sp>
      <p:sp>
        <p:nvSpPr>
          <p:cNvPr id="457" name="Shape 639"/>
          <p:cNvSpPr txBox="1"/>
          <p:nvPr/>
        </p:nvSpPr>
        <p:spPr>
          <a:xfrm>
            <a:off x="381000" y="914400"/>
            <a:ext cx="8001000" cy="489203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8" tIns="45718" rIns="45718" bIns="45718">
            <a:spAutoFit/>
          </a:bodyPr>
          <a:lstStyle/>
          <a:p>
            <a:pPr/>
            <a:r>
              <a:t>Remember! We’ve got video guides for key activities like that last one.</a:t>
            </a:r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</a:p>
          <a:p>
            <a:pPr/>
            <a:r>
              <a:t>If you feel like you are EVER falling behind, use those online walkthroughs to help catch back up. They are made to be easy to understand.</a:t>
            </a:r>
          </a:p>
          <a:p>
            <a:pPr/>
          </a:p>
          <a:p>
            <a:pPr/>
            <a:r>
              <a:t>Still having trouble? Shoot your instructor or one of your TAs a message!</a:t>
            </a:r>
          </a:p>
          <a:p>
            <a:pPr/>
            <a:r>
              <a:t>We are here to help you out in whatever way we can! </a:t>
            </a:r>
          </a:p>
        </p:txBody>
      </p:sp>
      <p:pic>
        <p:nvPicPr>
          <p:cNvPr id="458" name="image31.png" descr="image3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09800" y="1600200"/>
            <a:ext cx="4572000" cy="25717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Shape 642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Recap + Questions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234"/>
          <p:cNvSpPr txBox="1"/>
          <p:nvPr>
            <p:ph type="title"/>
          </p:nvPr>
        </p:nvSpPr>
        <p:spPr>
          <a:xfrm>
            <a:off x="304797" y="-3"/>
            <a:ext cx="5470532" cy="653860"/>
          </a:xfrm>
          <a:prstGeom prst="rect">
            <a:avLst/>
          </a:prstGeom>
        </p:spPr>
        <p:txBody>
          <a:bodyPr/>
          <a:lstStyle/>
          <a:p>
            <a:pPr/>
            <a:r>
              <a:t>Know Thyself</a:t>
            </a:r>
          </a:p>
        </p:txBody>
      </p:sp>
      <p:sp>
        <p:nvSpPr>
          <p:cNvPr id="78" name="Shape 235"/>
          <p:cNvSpPr txBox="1"/>
          <p:nvPr/>
        </p:nvSpPr>
        <p:spPr>
          <a:xfrm>
            <a:off x="304799" y="1066799"/>
            <a:ext cx="8740776" cy="37694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91422" tIns="91422" rIns="91422" bIns="91422">
            <a:spAutoFit/>
          </a:bodyPr>
          <a:lstStyle/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If you are a </a:t>
            </a:r>
            <a:r>
              <a:rPr i="1"/>
              <a:t>complete</a:t>
            </a:r>
            <a:r>
              <a:t> beginner to HTML/CSS and Coding: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Continue getting comfortable with HTML.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completely write a basic HTML document (like in last class).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Understand what CSS is, what it’s for, and how it works with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</a:t>
            </a:r>
            <a:endParaRPr sz="2400"/>
          </a:p>
          <a:p>
            <a:pPr defTabSz="685800">
              <a:spcBef>
                <a:spcPts val="500"/>
              </a:spcBef>
              <a:defRPr b="1" sz="2400">
                <a:latin typeface="Arial"/>
                <a:ea typeface="Arial"/>
                <a:cs typeface="Arial"/>
                <a:sym typeface="Arial"/>
              </a:defRPr>
            </a:pPr>
          </a:p>
          <a:p>
            <a:pPr defTabSz="685800">
              <a:spcBef>
                <a:spcPts val="400"/>
              </a:spcBef>
              <a:defRPr b="1" sz="2000">
                <a:latin typeface="Arial"/>
                <a:ea typeface="Arial"/>
                <a:cs typeface="Arial"/>
                <a:sym typeface="Arial"/>
              </a:defRPr>
            </a:pPr>
            <a:r>
              <a:t>If you’ve had past exposure and felt comfortable with the last lesson: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Aim to build up your skills. Clear up any questions or confusions about HTML.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Become knowledgeable about a wider range of HTML and CSS tags.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>
                <a:latin typeface="Arial"/>
                <a:ea typeface="Arial"/>
                <a:cs typeface="Arial"/>
                <a:sym typeface="Arial"/>
              </a:defRPr>
            </a:pPr>
            <a:r>
              <a:t>Be able to selectively apply CSS to specific HTML elements.  </a:t>
            </a:r>
            <a:endParaRPr sz="2400"/>
          </a:p>
          <a:p>
            <a:pPr marL="257175" indent="-257175" defTabSz="685800">
              <a:spcBef>
                <a:spcPts val="400"/>
              </a:spcBef>
              <a:buSzPct val="100000"/>
              <a:buFont typeface="Arial"/>
              <a:buChar char="•"/>
              <a:defRPr i="1">
                <a:latin typeface="Arial"/>
                <a:ea typeface="Arial"/>
                <a:cs typeface="Arial"/>
                <a:sym typeface="Arial"/>
              </a:defRPr>
            </a:pPr>
            <a:r>
              <a:t>Be able to use Git and GitHub to upload code.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237"/>
          <p:cNvSpPr txBox="1"/>
          <p:nvPr>
            <p:ph type="title"/>
          </p:nvPr>
        </p:nvSpPr>
        <p:spPr>
          <a:xfrm>
            <a:off x="390606" y="2953542"/>
            <a:ext cx="8229601" cy="871859"/>
          </a:xfrm>
          <a:prstGeom prst="rect">
            <a:avLst/>
          </a:prstGeom>
        </p:spPr>
        <p:txBody>
          <a:bodyPr/>
          <a:lstStyle/>
          <a:p>
            <a:pPr/>
            <a:r>
              <a:t>What / Why Git?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404040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UCF - Theme">
  <a:themeElements>
    <a:clrScheme name="UCF - Them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UCF - Them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UCF - Them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45718" tIns="45718" rIns="45718" bIns="45718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8" tIns="45718" rIns="45718" bIns="45718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